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Arial Black" panose="020B0604020202020204" pitchFamily="34" charset="0"/>
      <p:regular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9" roundtripDataSignature="AMtx7miNeiB9qppgeTbOYWOlQOMSo5yM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599"/>
  </p:normalViewPr>
  <p:slideViewPr>
    <p:cSldViewPr snapToGrid="0">
      <p:cViewPr varScale="1">
        <p:scale>
          <a:sx n="106" d="100"/>
          <a:sy n="106" d="100"/>
        </p:scale>
        <p:origin x="792" y="168"/>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8708d995d9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8708d995d9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MC (12:07-12:10) -- review agenda; reinforce when questions will happen</a:t>
            </a:r>
            <a:endParaRPr/>
          </a:p>
          <a:p>
            <a:pPr marL="0" lvl="0" indent="0" algn="l" rtl="0">
              <a:spcBef>
                <a:spcPts val="0"/>
              </a:spcBef>
              <a:spcAft>
                <a:spcPts val="0"/>
              </a:spcAft>
              <a:buNone/>
            </a:pPr>
            <a:endParaRPr/>
          </a:p>
          <a:p>
            <a:pPr marL="0" lvl="0" indent="0" algn="l" rtl="0">
              <a:spcBef>
                <a:spcPts val="0"/>
              </a:spcBef>
              <a:spcAft>
                <a:spcPts val="0"/>
              </a:spcAft>
              <a:buNone/>
            </a:pPr>
            <a:r>
              <a:rPr lang="en-US"/>
              <a:t>Kick it to first PRESENTER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8708d995d9_0_5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g8708d995d9_0_5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US"/>
              <a:t>Examples of people capitalizing on this crisis:</a:t>
            </a:r>
            <a:endParaRPr/>
          </a:p>
          <a:p>
            <a:pPr marL="914400" lvl="1" indent="-298450" algn="l" rtl="0">
              <a:lnSpc>
                <a:spcPct val="100000"/>
              </a:lnSpc>
              <a:spcBef>
                <a:spcPts val="0"/>
              </a:spcBef>
              <a:spcAft>
                <a:spcPts val="0"/>
              </a:spcAft>
              <a:buSzPts val="1100"/>
              <a:buChar char="○"/>
            </a:pPr>
            <a:r>
              <a:rPr lang="en-US"/>
              <a:t>Nathaniel Davis, CEO of K12 Inc (for-profit online school) – Joined the right-wing Heritage Foundation’s National Coronavirus Recovery Commission, which promotes expanded virtual learning</a:t>
            </a:r>
            <a:endParaRPr/>
          </a:p>
          <a:p>
            <a:pPr marL="914400" lvl="1" indent="-298450" algn="l" rtl="0">
              <a:lnSpc>
                <a:spcPct val="100000"/>
              </a:lnSpc>
              <a:spcBef>
                <a:spcPts val="0"/>
              </a:spcBef>
              <a:spcAft>
                <a:spcPts val="0"/>
              </a:spcAft>
              <a:buSzPts val="1100"/>
              <a:buChar char="○"/>
            </a:pPr>
            <a:r>
              <a:rPr lang="en-US"/>
              <a:t>Sec of Ed DeVos: already used over $300 m in discretionary federal grants to launch a new virtual education program (which will most likely favor charter schools)</a:t>
            </a:r>
            <a:endParaRPr/>
          </a:p>
          <a:p>
            <a:pPr marL="914400" lvl="1" indent="-298450" algn="l" rtl="0">
              <a:lnSpc>
                <a:spcPct val="100000"/>
              </a:lnSpc>
              <a:spcBef>
                <a:spcPts val="0"/>
              </a:spcBef>
              <a:spcAft>
                <a:spcPts val="0"/>
              </a:spcAft>
              <a:buSzPts val="1100"/>
              <a:buChar char="○"/>
            </a:pPr>
            <a:r>
              <a:rPr lang="en-US"/>
              <a:t>NYT 5-15-20 DeVos uses corona funds to give to private schools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5" name="Google Shape;135;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0" name="Google Shape;14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5" name="Google Shape;14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3" name="Google Shape;15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8" name="Google Shape;16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8708d995d9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8708d995d9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(12:26-12:34 --  8 minutes)  1 of 2 slides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8708d995d9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g8708d995d9_0_2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 name="Google Shape;5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8708d995d9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8708d995d9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PRESENTER (12:36-12:42  -- 6 minutes) 2 of 2 slides</a:t>
            </a:r>
            <a:endParaRPr/>
          </a:p>
          <a:p>
            <a:pPr marL="0" lvl="0" indent="0" algn="l" rtl="0">
              <a:spcBef>
                <a:spcPts val="0"/>
              </a:spcBef>
              <a:spcAft>
                <a:spcPts val="0"/>
              </a:spcAft>
              <a:buNone/>
            </a:pPr>
            <a:endParaRPr/>
          </a:p>
          <a:p>
            <a:pPr marL="0" lvl="0" indent="0" algn="l" rtl="0">
              <a:spcBef>
                <a:spcPts val="0"/>
              </a:spcBef>
              <a:spcAft>
                <a:spcPts val="0"/>
              </a:spcAft>
              <a:buNone/>
            </a:pPr>
            <a:r>
              <a:rPr lang="en-US"/>
              <a:t>**Tech support: drop the links in the chat so people can click on them now!</a:t>
            </a:r>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US"/>
              <a:t>There are 3 things we want you to do right now.</a:t>
            </a:r>
            <a:endParaRPr/>
          </a:p>
          <a:p>
            <a:pPr marL="457200" lvl="0" indent="-298450" algn="l" rtl="0">
              <a:spcBef>
                <a:spcPts val="0"/>
              </a:spcBef>
              <a:spcAft>
                <a:spcPts val="0"/>
              </a:spcAft>
              <a:buSzPts val="1100"/>
              <a:buChar char="●"/>
            </a:pPr>
            <a:r>
              <a:rPr lang="en-US"/>
              <a:t>The UMass Unions United coalition sent a letter to President Meehan, calling on him to keep everybody employed, find other places for savings than our wages and jobs, work with us to fight for more Federal aid, and negotiate with us to ensure we’re all safe when our campuses begin to re-open.  THE LINK FOR SIGNING ON TO THIS PETITION IS IN THE CHAT.</a:t>
            </a:r>
            <a:endParaRPr/>
          </a:p>
          <a:p>
            <a:pPr marL="457200" lvl="0" indent="-298450" algn="l" rtl="0">
              <a:spcBef>
                <a:spcPts val="0"/>
              </a:spcBef>
              <a:spcAft>
                <a:spcPts val="0"/>
              </a:spcAft>
              <a:buSzPts val="1100"/>
              <a:buChar char="●"/>
            </a:pPr>
            <a:r>
              <a:rPr lang="en-US"/>
              <a:t>Once you’ve done that, send an email to your State Senator and Representative.  There’s a second link in the chat for you to take this action.  This will help put public pressure on UMass to do the right thing in this crisis.</a:t>
            </a:r>
            <a:endParaRPr/>
          </a:p>
          <a:p>
            <a:pPr marL="457200" lvl="0" indent="-298450" algn="l" rtl="0">
              <a:spcBef>
                <a:spcPts val="0"/>
              </a:spcBef>
              <a:spcAft>
                <a:spcPts val="0"/>
              </a:spcAft>
              <a:buSzPts val="1100"/>
              <a:buChar char="●"/>
            </a:pPr>
            <a:r>
              <a:rPr lang="en-US"/>
              <a:t>We’re going to keep putting pressure on Meehan, Manning and Baker.  The last thing we need you to do is share your ideas for creative--but safe--collective actions.  Put them in the chat now, or send them to your union later.  But, be ready to participater.</a:t>
            </a:r>
            <a:endParaRPr/>
          </a:p>
          <a:p>
            <a:pPr marL="0" lvl="0" indent="0" algn="l" rtl="0">
              <a:spcBef>
                <a:spcPts val="0"/>
              </a:spcBef>
              <a:spcAft>
                <a:spcPts val="0"/>
              </a:spcAft>
              <a:buNone/>
            </a:pPr>
            <a:endParaRPr/>
          </a:p>
          <a:p>
            <a:pPr marL="0" lvl="0" indent="0" algn="l" rtl="0">
              <a:spcBef>
                <a:spcPts val="0"/>
              </a:spcBef>
              <a:spcAft>
                <a:spcPts val="0"/>
              </a:spcAft>
              <a:buNone/>
            </a:pPr>
            <a:r>
              <a:rPr lang="en-US"/>
              <a:t>Kick it to last PRESENTER</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8708d995d9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g8708d995d9_0_35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7329d5523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5" name="Google Shape;205;g87329d5523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5" name="Google Shape;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708d995d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8708d995d9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708d995d9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708d995d9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87329d552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g87329d5523_0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g8708d995d9_0_609"/>
          <p:cNvSpPr txBox="1">
            <a:spLocks noGrp="1"/>
          </p:cNvSpPr>
          <p:nvPr>
            <p:ph type="ctrTitle"/>
          </p:nvPr>
        </p:nvSpPr>
        <p:spPr>
          <a:xfrm>
            <a:off x="415611" y="992767"/>
            <a:ext cx="11360700" cy="27369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a:endParaRPr/>
          </a:p>
        </p:txBody>
      </p:sp>
      <p:sp>
        <p:nvSpPr>
          <p:cNvPr id="11" name="Google Shape;11;g8708d995d9_0_609"/>
          <p:cNvSpPr txBox="1">
            <a:spLocks noGrp="1"/>
          </p:cNvSpPr>
          <p:nvPr>
            <p:ph type="subTitle" idx="1"/>
          </p:nvPr>
        </p:nvSpPr>
        <p:spPr>
          <a:xfrm>
            <a:off x="415600" y="3778833"/>
            <a:ext cx="11360700" cy="10569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2" name="Google Shape;12;g8708d995d9_0_60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g8708d995d9_0_644"/>
          <p:cNvSpPr txBox="1">
            <a:spLocks noGrp="1"/>
          </p:cNvSpPr>
          <p:nvPr>
            <p:ph type="title" hasCustomPrompt="1"/>
          </p:nvPr>
        </p:nvSpPr>
        <p:spPr>
          <a:xfrm>
            <a:off x="415600" y="1474833"/>
            <a:ext cx="11360700" cy="26181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g8708d995d9_0_644"/>
          <p:cNvSpPr txBox="1">
            <a:spLocks noGrp="1"/>
          </p:cNvSpPr>
          <p:nvPr>
            <p:ph type="body" idx="1"/>
          </p:nvPr>
        </p:nvSpPr>
        <p:spPr>
          <a:xfrm>
            <a:off x="415600" y="4202967"/>
            <a:ext cx="11360700" cy="1734300"/>
          </a:xfrm>
          <a:prstGeom prst="rect">
            <a:avLst/>
          </a:prstGeom>
        </p:spPr>
        <p:txBody>
          <a:bodyPr spcFirstLastPara="1" wrap="square" lIns="121900" tIns="121900" rIns="121900" bIns="121900" anchor="t" anchorCtr="0">
            <a:noAutofit/>
          </a:bodyPr>
          <a:lstStyle>
            <a:lvl1pPr marL="457200" lvl="0" indent="-381000" algn="ctr">
              <a:spcBef>
                <a:spcPts val="0"/>
              </a:spcBef>
              <a:spcAft>
                <a:spcPts val="0"/>
              </a:spcAft>
              <a:buSzPts val="2400"/>
              <a:buChar char="●"/>
              <a:defRPr/>
            </a:lvl1pPr>
            <a:lvl2pPr marL="914400" lvl="1" indent="-349250" algn="ctr">
              <a:spcBef>
                <a:spcPts val="2100"/>
              </a:spcBef>
              <a:spcAft>
                <a:spcPts val="0"/>
              </a:spcAft>
              <a:buSzPts val="1900"/>
              <a:buChar char="○"/>
              <a:defRPr/>
            </a:lvl2pPr>
            <a:lvl3pPr marL="1371600" lvl="2" indent="-349250" algn="ctr">
              <a:spcBef>
                <a:spcPts val="2100"/>
              </a:spcBef>
              <a:spcAft>
                <a:spcPts val="0"/>
              </a:spcAft>
              <a:buSzPts val="1900"/>
              <a:buChar char="■"/>
              <a:defRPr/>
            </a:lvl3pPr>
            <a:lvl4pPr marL="1828800" lvl="3" indent="-349250" algn="ctr">
              <a:spcBef>
                <a:spcPts val="2100"/>
              </a:spcBef>
              <a:spcAft>
                <a:spcPts val="0"/>
              </a:spcAft>
              <a:buSzPts val="1900"/>
              <a:buChar char="●"/>
              <a:defRPr/>
            </a:lvl4pPr>
            <a:lvl5pPr marL="2286000" lvl="4" indent="-349250" algn="ctr">
              <a:spcBef>
                <a:spcPts val="2100"/>
              </a:spcBef>
              <a:spcAft>
                <a:spcPts val="0"/>
              </a:spcAft>
              <a:buSzPts val="1900"/>
              <a:buChar char="○"/>
              <a:defRPr/>
            </a:lvl5pPr>
            <a:lvl6pPr marL="2743200" lvl="5" indent="-349250" algn="ctr">
              <a:spcBef>
                <a:spcPts val="2100"/>
              </a:spcBef>
              <a:spcAft>
                <a:spcPts val="0"/>
              </a:spcAft>
              <a:buSzPts val="1900"/>
              <a:buChar char="■"/>
              <a:defRPr/>
            </a:lvl6pPr>
            <a:lvl7pPr marL="3200400" lvl="6" indent="-349250" algn="ctr">
              <a:spcBef>
                <a:spcPts val="2100"/>
              </a:spcBef>
              <a:spcAft>
                <a:spcPts val="0"/>
              </a:spcAft>
              <a:buSzPts val="1900"/>
              <a:buChar char="●"/>
              <a:defRPr/>
            </a:lvl7pPr>
            <a:lvl8pPr marL="3657600" lvl="7" indent="-349250" algn="ctr">
              <a:spcBef>
                <a:spcPts val="2100"/>
              </a:spcBef>
              <a:spcAft>
                <a:spcPts val="0"/>
              </a:spcAft>
              <a:buSzPts val="1900"/>
              <a:buChar char="○"/>
              <a:defRPr/>
            </a:lvl8pPr>
            <a:lvl9pPr marL="4114800" lvl="8" indent="-349250" algn="ctr">
              <a:spcBef>
                <a:spcPts val="2100"/>
              </a:spcBef>
              <a:spcAft>
                <a:spcPts val="2100"/>
              </a:spcAft>
              <a:buSzPts val="1900"/>
              <a:buChar char="■"/>
              <a:defRPr/>
            </a:lvl9pPr>
          </a:lstStyle>
          <a:p>
            <a:endParaRPr/>
          </a:p>
        </p:txBody>
      </p:sp>
      <p:sp>
        <p:nvSpPr>
          <p:cNvPr id="47" name="Google Shape;47;g8708d995d9_0_64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g8708d995d9_0_64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g8708d995d9_0_613"/>
          <p:cNvSpPr txBox="1">
            <a:spLocks noGrp="1"/>
          </p:cNvSpPr>
          <p:nvPr>
            <p:ph type="title"/>
          </p:nvPr>
        </p:nvSpPr>
        <p:spPr>
          <a:xfrm>
            <a:off x="415600" y="2867800"/>
            <a:ext cx="11360700" cy="1122300"/>
          </a:xfrm>
          <a:prstGeom prst="rect">
            <a:avLst/>
          </a:prstGeom>
        </p:spPr>
        <p:txBody>
          <a:bodyPr spcFirstLastPara="1" wrap="square" lIns="121900" tIns="121900" rIns="121900" bIns="121900"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g8708d995d9_0_61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g8708d995d9_0_616"/>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18" name="Google Shape;18;g8708d995d9_0_616"/>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19" name="Google Shape;19;g8708d995d9_0_61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g8708d995d9_0_62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2" name="Google Shape;22;g8708d995d9_0_620"/>
          <p:cNvSpPr txBox="1">
            <a:spLocks noGrp="1"/>
          </p:cNvSpPr>
          <p:nvPr>
            <p:ph type="body" idx="1"/>
          </p:nvPr>
        </p:nvSpPr>
        <p:spPr>
          <a:xfrm>
            <a:off x="4156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3" name="Google Shape;23;g8708d995d9_0_620"/>
          <p:cNvSpPr txBox="1">
            <a:spLocks noGrp="1"/>
          </p:cNvSpPr>
          <p:nvPr>
            <p:ph type="body" idx="2"/>
          </p:nvPr>
        </p:nvSpPr>
        <p:spPr>
          <a:xfrm>
            <a:off x="6443200" y="1536633"/>
            <a:ext cx="5333100" cy="4555200"/>
          </a:xfrm>
          <a:prstGeom prst="rect">
            <a:avLst/>
          </a:prstGeom>
        </p:spPr>
        <p:txBody>
          <a:bodyPr spcFirstLastPara="1" wrap="square" lIns="121900" tIns="121900" rIns="121900" bIns="121900" anchor="t" anchorCtr="0">
            <a:noAutofit/>
          </a:bodyPr>
          <a:lstStyle>
            <a:lvl1pPr marL="457200" lvl="0" indent="-349250">
              <a:spcBef>
                <a:spcPts val="0"/>
              </a:spcBef>
              <a:spcAft>
                <a:spcPts val="0"/>
              </a:spcAft>
              <a:buSzPts val="1900"/>
              <a:buChar char="●"/>
              <a:defRPr sz="19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24" name="Google Shape;24;g8708d995d9_0_62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g8708d995d9_0_625"/>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a:endParaRPr/>
          </a:p>
        </p:txBody>
      </p:sp>
      <p:sp>
        <p:nvSpPr>
          <p:cNvPr id="27" name="Google Shape;27;g8708d995d9_0_62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g8708d995d9_0_628"/>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30" name="Google Shape;30;g8708d995d9_0_628"/>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Autofit/>
          </a:bodyPr>
          <a:lstStyle>
            <a:lvl1pPr marL="457200" lvl="0" indent="-330200">
              <a:spcBef>
                <a:spcPts val="0"/>
              </a:spcBef>
              <a:spcAft>
                <a:spcPts val="0"/>
              </a:spcAft>
              <a:buSzPts val="1600"/>
              <a:buChar char="●"/>
              <a:defRPr sz="1600"/>
            </a:lvl1pPr>
            <a:lvl2pPr marL="914400" lvl="1" indent="-330200">
              <a:spcBef>
                <a:spcPts val="2100"/>
              </a:spcBef>
              <a:spcAft>
                <a:spcPts val="0"/>
              </a:spcAft>
              <a:buSzPts val="1600"/>
              <a:buChar char="○"/>
              <a:defRPr sz="1600"/>
            </a:lvl2pPr>
            <a:lvl3pPr marL="1371600" lvl="2" indent="-330200">
              <a:spcBef>
                <a:spcPts val="2100"/>
              </a:spcBef>
              <a:spcAft>
                <a:spcPts val="0"/>
              </a:spcAft>
              <a:buSzPts val="1600"/>
              <a:buChar char="■"/>
              <a:defRPr sz="1600"/>
            </a:lvl3pPr>
            <a:lvl4pPr marL="1828800" lvl="3" indent="-330200">
              <a:spcBef>
                <a:spcPts val="2100"/>
              </a:spcBef>
              <a:spcAft>
                <a:spcPts val="0"/>
              </a:spcAft>
              <a:buSzPts val="1600"/>
              <a:buChar char="●"/>
              <a:defRPr sz="1600"/>
            </a:lvl4pPr>
            <a:lvl5pPr marL="2286000" lvl="4" indent="-330200">
              <a:spcBef>
                <a:spcPts val="2100"/>
              </a:spcBef>
              <a:spcAft>
                <a:spcPts val="0"/>
              </a:spcAft>
              <a:buSzPts val="1600"/>
              <a:buChar char="○"/>
              <a:defRPr sz="1600"/>
            </a:lvl5pPr>
            <a:lvl6pPr marL="2743200" lvl="5" indent="-330200">
              <a:spcBef>
                <a:spcPts val="2100"/>
              </a:spcBef>
              <a:spcAft>
                <a:spcPts val="0"/>
              </a:spcAft>
              <a:buSzPts val="1600"/>
              <a:buChar char="■"/>
              <a:defRPr sz="1600"/>
            </a:lvl6pPr>
            <a:lvl7pPr marL="3200400" lvl="6" indent="-330200">
              <a:spcBef>
                <a:spcPts val="2100"/>
              </a:spcBef>
              <a:spcAft>
                <a:spcPts val="0"/>
              </a:spcAft>
              <a:buSzPts val="1600"/>
              <a:buChar char="●"/>
              <a:defRPr sz="1600"/>
            </a:lvl7pPr>
            <a:lvl8pPr marL="3657600" lvl="7" indent="-330200">
              <a:spcBef>
                <a:spcPts val="2100"/>
              </a:spcBef>
              <a:spcAft>
                <a:spcPts val="0"/>
              </a:spcAft>
              <a:buSzPts val="1600"/>
              <a:buChar char="○"/>
              <a:defRPr sz="1600"/>
            </a:lvl8pPr>
            <a:lvl9pPr marL="4114800" lvl="8" indent="-330200">
              <a:spcBef>
                <a:spcPts val="2100"/>
              </a:spcBef>
              <a:spcAft>
                <a:spcPts val="2100"/>
              </a:spcAft>
              <a:buSzPts val="1600"/>
              <a:buChar char="■"/>
              <a:defRPr sz="1600"/>
            </a:lvl9pPr>
          </a:lstStyle>
          <a:p>
            <a:endParaRPr/>
          </a:p>
        </p:txBody>
      </p:sp>
      <p:sp>
        <p:nvSpPr>
          <p:cNvPr id="31" name="Google Shape;31;g8708d995d9_0_62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g8708d995d9_0_632"/>
          <p:cNvSpPr txBox="1">
            <a:spLocks noGrp="1"/>
          </p:cNvSpPr>
          <p:nvPr>
            <p:ph type="title"/>
          </p:nvPr>
        </p:nvSpPr>
        <p:spPr>
          <a:xfrm>
            <a:off x="653667" y="600200"/>
            <a:ext cx="8490300" cy="5454300"/>
          </a:xfrm>
          <a:prstGeom prst="rect">
            <a:avLst/>
          </a:prstGeom>
        </p:spPr>
        <p:txBody>
          <a:bodyPr spcFirstLastPara="1" wrap="square" lIns="121900" tIns="121900" rIns="121900" bIns="121900" anchor="ctr" anchorCtr="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a:endParaRPr/>
          </a:p>
        </p:txBody>
      </p:sp>
      <p:sp>
        <p:nvSpPr>
          <p:cNvPr id="34" name="Google Shape;34;g8708d995d9_0_63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g8708d995d9_0_635"/>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7" name="Google Shape;37;g8708d995d9_0_635"/>
          <p:cNvSpPr txBox="1">
            <a:spLocks noGrp="1"/>
          </p:cNvSpPr>
          <p:nvPr>
            <p:ph type="title"/>
          </p:nvPr>
        </p:nvSpPr>
        <p:spPr>
          <a:xfrm>
            <a:off x="354000" y="1644233"/>
            <a:ext cx="5393700" cy="1976400"/>
          </a:xfrm>
          <a:prstGeom prst="rect">
            <a:avLst/>
          </a:prstGeom>
        </p:spPr>
        <p:txBody>
          <a:bodyPr spcFirstLastPara="1" wrap="square" lIns="121900" tIns="121900" rIns="121900" bIns="121900" anchor="b" anchorCtr="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38" name="Google Shape;38;g8708d995d9_0_635"/>
          <p:cNvSpPr txBox="1">
            <a:spLocks noGrp="1"/>
          </p:cNvSpPr>
          <p:nvPr>
            <p:ph type="subTitle" idx="1"/>
          </p:nvPr>
        </p:nvSpPr>
        <p:spPr>
          <a:xfrm>
            <a:off x="354000" y="3737433"/>
            <a:ext cx="5393700" cy="1646700"/>
          </a:xfrm>
          <a:prstGeom prst="rect">
            <a:avLst/>
          </a:prstGeom>
        </p:spPr>
        <p:txBody>
          <a:bodyPr spcFirstLastPara="1" wrap="square" lIns="121900" tIns="121900" rIns="121900" bIns="121900"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9" name="Google Shape;39;g8708d995d9_0_635"/>
          <p:cNvSpPr txBox="1">
            <a:spLocks noGrp="1"/>
          </p:cNvSpPr>
          <p:nvPr>
            <p:ph type="body" idx="2"/>
          </p:nvPr>
        </p:nvSpPr>
        <p:spPr>
          <a:xfrm>
            <a:off x="6586000" y="965433"/>
            <a:ext cx="5115900" cy="4926900"/>
          </a:xfrm>
          <a:prstGeom prst="rect">
            <a:avLst/>
          </a:prstGeom>
        </p:spPr>
        <p:txBody>
          <a:bodyPr spcFirstLastPara="1" wrap="square" lIns="121900" tIns="121900" rIns="121900" bIns="121900" anchor="ctr" anchorCtr="0">
            <a:noAutofit/>
          </a:bodyPr>
          <a:lstStyle>
            <a:lvl1pPr marL="457200" lvl="0" indent="-381000">
              <a:spcBef>
                <a:spcPts val="0"/>
              </a:spcBef>
              <a:spcAft>
                <a:spcPts val="0"/>
              </a:spcAft>
              <a:buSzPts val="2400"/>
              <a:buChar char="●"/>
              <a:defRPr/>
            </a:lvl1pPr>
            <a:lvl2pPr marL="914400" lvl="1" indent="-349250">
              <a:spcBef>
                <a:spcPts val="2100"/>
              </a:spcBef>
              <a:spcAft>
                <a:spcPts val="0"/>
              </a:spcAft>
              <a:buSzPts val="1900"/>
              <a:buChar char="○"/>
              <a:defRPr/>
            </a:lvl2pPr>
            <a:lvl3pPr marL="1371600" lvl="2" indent="-349250">
              <a:spcBef>
                <a:spcPts val="2100"/>
              </a:spcBef>
              <a:spcAft>
                <a:spcPts val="0"/>
              </a:spcAft>
              <a:buSzPts val="1900"/>
              <a:buChar char="■"/>
              <a:defRPr/>
            </a:lvl3pPr>
            <a:lvl4pPr marL="1828800" lvl="3" indent="-349250">
              <a:spcBef>
                <a:spcPts val="2100"/>
              </a:spcBef>
              <a:spcAft>
                <a:spcPts val="0"/>
              </a:spcAft>
              <a:buSzPts val="1900"/>
              <a:buChar char="●"/>
              <a:defRPr/>
            </a:lvl4pPr>
            <a:lvl5pPr marL="2286000" lvl="4" indent="-349250">
              <a:spcBef>
                <a:spcPts val="2100"/>
              </a:spcBef>
              <a:spcAft>
                <a:spcPts val="0"/>
              </a:spcAft>
              <a:buSzPts val="1900"/>
              <a:buChar char="○"/>
              <a:defRPr/>
            </a:lvl5pPr>
            <a:lvl6pPr marL="2743200" lvl="5" indent="-349250">
              <a:spcBef>
                <a:spcPts val="2100"/>
              </a:spcBef>
              <a:spcAft>
                <a:spcPts val="0"/>
              </a:spcAft>
              <a:buSzPts val="1900"/>
              <a:buChar char="■"/>
              <a:defRPr/>
            </a:lvl6pPr>
            <a:lvl7pPr marL="3200400" lvl="6" indent="-349250">
              <a:spcBef>
                <a:spcPts val="2100"/>
              </a:spcBef>
              <a:spcAft>
                <a:spcPts val="0"/>
              </a:spcAft>
              <a:buSzPts val="1900"/>
              <a:buChar char="●"/>
              <a:defRPr/>
            </a:lvl7pPr>
            <a:lvl8pPr marL="3657600" lvl="7" indent="-349250">
              <a:spcBef>
                <a:spcPts val="2100"/>
              </a:spcBef>
              <a:spcAft>
                <a:spcPts val="0"/>
              </a:spcAft>
              <a:buSzPts val="1900"/>
              <a:buChar char="○"/>
              <a:defRPr/>
            </a:lvl8pPr>
            <a:lvl9pPr marL="4114800" lvl="8" indent="-349250">
              <a:spcBef>
                <a:spcPts val="2100"/>
              </a:spcBef>
              <a:spcAft>
                <a:spcPts val="2100"/>
              </a:spcAft>
              <a:buSzPts val="1900"/>
              <a:buChar char="■"/>
              <a:defRPr/>
            </a:lvl9pPr>
          </a:lstStyle>
          <a:p>
            <a:endParaRPr/>
          </a:p>
        </p:txBody>
      </p:sp>
      <p:sp>
        <p:nvSpPr>
          <p:cNvPr id="40" name="Google Shape;40;g8708d995d9_0_63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g8708d995d9_0_641"/>
          <p:cNvSpPr txBox="1">
            <a:spLocks noGrp="1"/>
          </p:cNvSpPr>
          <p:nvPr>
            <p:ph type="body" idx="1"/>
          </p:nvPr>
        </p:nvSpPr>
        <p:spPr>
          <a:xfrm>
            <a:off x="415600" y="5640767"/>
            <a:ext cx="7998300" cy="806700"/>
          </a:xfrm>
          <a:prstGeom prst="rect">
            <a:avLst/>
          </a:prstGeom>
        </p:spPr>
        <p:txBody>
          <a:bodyPr spcFirstLastPara="1" wrap="square" lIns="121900" tIns="121900" rIns="121900" bIns="121900" anchor="ctr" anchorCtr="0">
            <a:noAutofit/>
          </a:bodyPr>
          <a:lstStyle>
            <a:lvl1pPr marL="457200" lvl="0" indent="-228600">
              <a:lnSpc>
                <a:spcPct val="100000"/>
              </a:lnSpc>
              <a:spcBef>
                <a:spcPts val="0"/>
              </a:spcBef>
              <a:spcAft>
                <a:spcPts val="0"/>
              </a:spcAft>
              <a:buSzPts val="2400"/>
              <a:buNone/>
              <a:defRPr/>
            </a:lvl1pPr>
          </a:lstStyle>
          <a:p>
            <a:endParaRPr/>
          </a:p>
        </p:txBody>
      </p:sp>
      <p:sp>
        <p:nvSpPr>
          <p:cNvPr id="43" name="Google Shape;43;g8708d995d9_0_64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g8708d995d9_0_605"/>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a:endParaRPr/>
          </a:p>
        </p:txBody>
      </p:sp>
      <p:sp>
        <p:nvSpPr>
          <p:cNvPr id="7" name="Google Shape;7;g8708d995d9_0_605"/>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2"/>
              </a:buClr>
              <a:buSzPts val="2400"/>
              <a:buChar char="●"/>
              <a:defRPr sz="2400">
                <a:solidFill>
                  <a:schemeClr val="dk2"/>
                </a:solidFill>
              </a:defRPr>
            </a:lvl1pPr>
            <a:lvl2pPr marL="914400" lvl="1" indent="-349250">
              <a:lnSpc>
                <a:spcPct val="115000"/>
              </a:lnSpc>
              <a:spcBef>
                <a:spcPts val="2100"/>
              </a:spcBef>
              <a:spcAft>
                <a:spcPts val="0"/>
              </a:spcAft>
              <a:buClr>
                <a:schemeClr val="dk2"/>
              </a:buClr>
              <a:buSzPts val="1900"/>
              <a:buChar char="○"/>
              <a:defRPr sz="1900">
                <a:solidFill>
                  <a:schemeClr val="dk2"/>
                </a:solidFill>
              </a:defRPr>
            </a:lvl2pPr>
            <a:lvl3pPr marL="1371600" lvl="2" indent="-349250">
              <a:lnSpc>
                <a:spcPct val="115000"/>
              </a:lnSpc>
              <a:spcBef>
                <a:spcPts val="2100"/>
              </a:spcBef>
              <a:spcAft>
                <a:spcPts val="0"/>
              </a:spcAft>
              <a:buClr>
                <a:schemeClr val="dk2"/>
              </a:buClr>
              <a:buSzPts val="1900"/>
              <a:buChar char="■"/>
              <a:defRPr sz="1900">
                <a:solidFill>
                  <a:schemeClr val="dk2"/>
                </a:solidFill>
              </a:defRPr>
            </a:lvl3pPr>
            <a:lvl4pPr marL="1828800" lvl="3" indent="-349250">
              <a:lnSpc>
                <a:spcPct val="115000"/>
              </a:lnSpc>
              <a:spcBef>
                <a:spcPts val="2100"/>
              </a:spcBef>
              <a:spcAft>
                <a:spcPts val="0"/>
              </a:spcAft>
              <a:buClr>
                <a:schemeClr val="dk2"/>
              </a:buClr>
              <a:buSzPts val="1900"/>
              <a:buChar char="●"/>
              <a:defRPr sz="1900">
                <a:solidFill>
                  <a:schemeClr val="dk2"/>
                </a:solidFill>
              </a:defRPr>
            </a:lvl4pPr>
            <a:lvl5pPr marL="2286000" lvl="4" indent="-349250">
              <a:lnSpc>
                <a:spcPct val="115000"/>
              </a:lnSpc>
              <a:spcBef>
                <a:spcPts val="2100"/>
              </a:spcBef>
              <a:spcAft>
                <a:spcPts val="0"/>
              </a:spcAft>
              <a:buClr>
                <a:schemeClr val="dk2"/>
              </a:buClr>
              <a:buSzPts val="1900"/>
              <a:buChar char="○"/>
              <a:defRPr sz="1900">
                <a:solidFill>
                  <a:schemeClr val="dk2"/>
                </a:solidFill>
              </a:defRPr>
            </a:lvl5pPr>
            <a:lvl6pPr marL="2743200" lvl="5" indent="-349250">
              <a:lnSpc>
                <a:spcPct val="115000"/>
              </a:lnSpc>
              <a:spcBef>
                <a:spcPts val="2100"/>
              </a:spcBef>
              <a:spcAft>
                <a:spcPts val="0"/>
              </a:spcAft>
              <a:buClr>
                <a:schemeClr val="dk2"/>
              </a:buClr>
              <a:buSzPts val="1900"/>
              <a:buChar char="■"/>
              <a:defRPr sz="1900">
                <a:solidFill>
                  <a:schemeClr val="dk2"/>
                </a:solidFill>
              </a:defRPr>
            </a:lvl6pPr>
            <a:lvl7pPr marL="3200400" lvl="6" indent="-349250">
              <a:lnSpc>
                <a:spcPct val="115000"/>
              </a:lnSpc>
              <a:spcBef>
                <a:spcPts val="2100"/>
              </a:spcBef>
              <a:spcAft>
                <a:spcPts val="0"/>
              </a:spcAft>
              <a:buClr>
                <a:schemeClr val="dk2"/>
              </a:buClr>
              <a:buSzPts val="1900"/>
              <a:buChar char="●"/>
              <a:defRPr sz="1900">
                <a:solidFill>
                  <a:schemeClr val="dk2"/>
                </a:solidFill>
              </a:defRPr>
            </a:lvl7pPr>
            <a:lvl8pPr marL="3657600" lvl="7" indent="-349250">
              <a:lnSpc>
                <a:spcPct val="115000"/>
              </a:lnSpc>
              <a:spcBef>
                <a:spcPts val="2100"/>
              </a:spcBef>
              <a:spcAft>
                <a:spcPts val="0"/>
              </a:spcAft>
              <a:buClr>
                <a:schemeClr val="dk2"/>
              </a:buClr>
              <a:buSzPts val="1900"/>
              <a:buChar char="○"/>
              <a:defRPr sz="1900">
                <a:solidFill>
                  <a:schemeClr val="dk2"/>
                </a:solidFill>
              </a:defRPr>
            </a:lvl8pPr>
            <a:lvl9pPr marL="4114800" lvl="8" indent="-349250">
              <a:lnSpc>
                <a:spcPct val="115000"/>
              </a:lnSpc>
              <a:spcBef>
                <a:spcPts val="2100"/>
              </a:spcBef>
              <a:spcAft>
                <a:spcPts val="2100"/>
              </a:spcAft>
              <a:buClr>
                <a:schemeClr val="dk2"/>
              </a:buClr>
              <a:buSzPts val="1900"/>
              <a:buChar char="■"/>
              <a:defRPr sz="1900">
                <a:solidFill>
                  <a:schemeClr val="dk2"/>
                </a:solidFill>
              </a:defRPr>
            </a:lvl9pPr>
          </a:lstStyle>
          <a:p>
            <a:endParaRPr/>
          </a:p>
        </p:txBody>
      </p:sp>
      <p:sp>
        <p:nvSpPr>
          <p:cNvPr id="8" name="Google Shape;8;g8708d995d9_0_605"/>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bit.ly/UUUtownhallsurvey"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bit.ly/UUUtownhallsurvey"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bit.ly/UUUtownhallsurvey" TargetMode="Externa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actionnetwork.org/petitions/tell-umass-president-marty-meehan-no-cuts-to-personnel/"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hyperlink" Target="https://docs.google.com/document/d/1Tu1UkECwtjO_4jdKfXiIJs462PHFiV2H0IuQ9_GOUU4/edit" TargetMode="External"/><Relationship Id="rId4" Type="http://schemas.openxmlformats.org/officeDocument/2006/relationships/hyperlink" Target="https://actionnetwork.org/letters/tell-our-state-legislators-umass-works-because-we-do/manag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hyperlink" Target="mailto:geo@umass.edu" TargetMode="External"/><Relationship Id="rId3" Type="http://schemas.openxmlformats.org/officeDocument/2006/relationships/image" Target="../media/image1.png"/><Relationship Id="rId7" Type="http://schemas.openxmlformats.org/officeDocument/2006/relationships/hyperlink" Target="mailto:usa@external.umass.edu"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mailto:local1776@external.umass.edu" TargetMode="External"/><Relationship Id="rId11" Type="http://schemas.openxmlformats.org/officeDocument/2006/relationships/hyperlink" Target="https://bit.ly/UUUtownhallsurvey" TargetMode="External"/><Relationship Id="rId5" Type="http://schemas.openxmlformats.org/officeDocument/2006/relationships/hyperlink" Target="mailto:psu@external.umass.edu" TargetMode="External"/><Relationship Id="rId10" Type="http://schemas.openxmlformats.org/officeDocument/2006/relationships/hyperlink" Target="mailto:msp@umass.edu" TargetMode="External"/><Relationship Id="rId4" Type="http://schemas.openxmlformats.org/officeDocument/2006/relationships/image" Target="../media/image2.png"/><Relationship Id="rId9" Type="http://schemas.openxmlformats.org/officeDocument/2006/relationships/hyperlink" Target="mailto:info@uaw2322.org"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mailto:geo@umass.edu" TargetMode="External"/><Relationship Id="rId3" Type="http://schemas.openxmlformats.org/officeDocument/2006/relationships/image" Target="../media/image1.png"/><Relationship Id="rId7" Type="http://schemas.openxmlformats.org/officeDocument/2006/relationships/hyperlink" Target="mailto:usa@external.umass.edu"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mailto:local1776@external.umass.edu" TargetMode="External"/><Relationship Id="rId11" Type="http://schemas.openxmlformats.org/officeDocument/2006/relationships/hyperlink" Target="https://bit.ly/UUUtownhallsurvey" TargetMode="External"/><Relationship Id="rId5" Type="http://schemas.openxmlformats.org/officeDocument/2006/relationships/hyperlink" Target="mailto:psu@external.umass.edu" TargetMode="External"/><Relationship Id="rId10" Type="http://schemas.openxmlformats.org/officeDocument/2006/relationships/hyperlink" Target="mailto:msp@umass.edu" TargetMode="External"/><Relationship Id="rId4" Type="http://schemas.openxmlformats.org/officeDocument/2006/relationships/image" Target="../media/image2.png"/><Relationship Id="rId9" Type="http://schemas.openxmlformats.org/officeDocument/2006/relationships/hyperlink" Target="mailto:info@uaw2322.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hyperlink" Target="https://bit.ly/UUUtownhallsurvey"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
          <p:cNvPicPr preferRelativeResize="0"/>
          <p:nvPr/>
        </p:nvPicPr>
        <p:blipFill rotWithShape="1">
          <a:blip r:embed="rId3">
            <a:alphaModFix/>
          </a:blip>
          <a:srcRect l="364" t="612" r="450" b="1677"/>
          <a:stretch/>
        </p:blipFill>
        <p:spPr>
          <a:xfrm>
            <a:off x="529388" y="-16042"/>
            <a:ext cx="11165307" cy="688206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8708d995d9_0_170"/>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300">
                <a:solidFill>
                  <a:srgbClr val="1C3AA9"/>
                </a:solidFill>
                <a:latin typeface="Arial Black"/>
                <a:ea typeface="Arial Black"/>
                <a:cs typeface="Arial Black"/>
                <a:sym typeface="Arial Black"/>
              </a:rPr>
              <a:t>Agenda</a:t>
            </a:r>
            <a:endParaRPr sz="4300">
              <a:solidFill>
                <a:srgbClr val="1C3AA9"/>
              </a:solidFill>
              <a:latin typeface="Arial Black"/>
              <a:ea typeface="Arial Black"/>
              <a:cs typeface="Arial Black"/>
              <a:sym typeface="Arial Black"/>
            </a:endParaRPr>
          </a:p>
        </p:txBody>
      </p:sp>
      <p:sp>
        <p:nvSpPr>
          <p:cNvPr id="124" name="Google Shape;124;g8708d995d9_0_170"/>
          <p:cNvSpPr txBox="1">
            <a:spLocks noGrp="1"/>
          </p:cNvSpPr>
          <p:nvPr>
            <p:ph type="body" idx="1"/>
          </p:nvPr>
        </p:nvSpPr>
        <p:spPr>
          <a:xfrm>
            <a:off x="415600" y="1536633"/>
            <a:ext cx="11360700" cy="4555200"/>
          </a:xfrm>
          <a:prstGeom prst="rect">
            <a:avLst/>
          </a:prstGeom>
        </p:spPr>
        <p:txBody>
          <a:bodyPr spcFirstLastPara="1" wrap="square" lIns="121900" tIns="121900" rIns="121900" bIns="121900" anchor="t" anchorCtr="0">
            <a:noAutofit/>
          </a:bodyPr>
          <a:lstStyle/>
          <a:p>
            <a:pPr marL="609600" lvl="0" indent="-488950" algn="l" rtl="0">
              <a:lnSpc>
                <a:spcPct val="100000"/>
              </a:lnSpc>
              <a:spcBef>
                <a:spcPts val="0"/>
              </a:spcBef>
              <a:spcAft>
                <a:spcPts val="0"/>
              </a:spcAft>
              <a:buClr>
                <a:srgbClr val="000000"/>
              </a:buClr>
              <a:buSzPts val="2900"/>
              <a:buFont typeface="Arial"/>
              <a:buChar char="●"/>
            </a:pPr>
            <a:r>
              <a:rPr lang="en-US" sz="2900">
                <a:solidFill>
                  <a:srgbClr val="000000"/>
                </a:solidFill>
                <a:latin typeface="Arial"/>
                <a:ea typeface="Arial"/>
                <a:cs typeface="Arial"/>
                <a:sym typeface="Arial"/>
              </a:rPr>
              <a:t>Update on how austerity is impacting the whole UMass system and all of us</a:t>
            </a:r>
            <a:endParaRPr sz="2900">
              <a:solidFill>
                <a:srgbClr val="000000"/>
              </a:solidFill>
              <a:latin typeface="Arial"/>
              <a:ea typeface="Arial"/>
              <a:cs typeface="Arial"/>
              <a:sym typeface="Arial"/>
            </a:endParaRPr>
          </a:p>
          <a:p>
            <a:pPr marL="609600" lvl="0" indent="-488950" algn="l" rtl="0">
              <a:lnSpc>
                <a:spcPct val="100000"/>
              </a:lnSpc>
              <a:spcBef>
                <a:spcPts val="1800"/>
              </a:spcBef>
              <a:spcAft>
                <a:spcPts val="0"/>
              </a:spcAft>
              <a:buClr>
                <a:srgbClr val="000000"/>
              </a:buClr>
              <a:buSzPts val="2900"/>
              <a:buFont typeface="Arial"/>
              <a:buChar char="●"/>
            </a:pPr>
            <a:r>
              <a:rPr lang="en-US" sz="2900">
                <a:solidFill>
                  <a:srgbClr val="000000"/>
                </a:solidFill>
                <a:latin typeface="Arial"/>
                <a:ea typeface="Arial"/>
                <a:cs typeface="Arial"/>
                <a:sym typeface="Arial"/>
              </a:rPr>
              <a:t>Austerity Myth Busting</a:t>
            </a:r>
            <a:endParaRPr sz="2900">
              <a:solidFill>
                <a:srgbClr val="000000"/>
              </a:solidFill>
              <a:latin typeface="Arial"/>
              <a:ea typeface="Arial"/>
              <a:cs typeface="Arial"/>
              <a:sym typeface="Arial"/>
            </a:endParaRPr>
          </a:p>
          <a:p>
            <a:pPr marL="609600" lvl="0" indent="-488950" algn="l" rtl="0">
              <a:lnSpc>
                <a:spcPct val="100000"/>
              </a:lnSpc>
              <a:spcBef>
                <a:spcPts val="1800"/>
              </a:spcBef>
              <a:spcAft>
                <a:spcPts val="0"/>
              </a:spcAft>
              <a:buClr>
                <a:srgbClr val="000000"/>
              </a:buClr>
              <a:buSzPts val="2900"/>
              <a:buFont typeface="Arial"/>
              <a:buChar char="●"/>
            </a:pPr>
            <a:r>
              <a:rPr lang="en-US" sz="2900">
                <a:solidFill>
                  <a:srgbClr val="000000"/>
                </a:solidFill>
                <a:latin typeface="Arial"/>
                <a:ea typeface="Arial"/>
                <a:cs typeface="Arial"/>
                <a:sym typeface="Arial"/>
              </a:rPr>
              <a:t>Questions and Discussion</a:t>
            </a:r>
            <a:endParaRPr sz="2900">
              <a:solidFill>
                <a:srgbClr val="000000"/>
              </a:solidFill>
              <a:latin typeface="Arial"/>
              <a:ea typeface="Arial"/>
              <a:cs typeface="Arial"/>
              <a:sym typeface="Arial"/>
            </a:endParaRPr>
          </a:p>
          <a:p>
            <a:pPr marL="609600" lvl="0" indent="-488950" algn="l" rtl="0">
              <a:lnSpc>
                <a:spcPct val="100000"/>
              </a:lnSpc>
              <a:spcBef>
                <a:spcPts val="1800"/>
              </a:spcBef>
              <a:spcAft>
                <a:spcPts val="1800"/>
              </a:spcAft>
              <a:buClr>
                <a:srgbClr val="000000"/>
              </a:buClr>
              <a:buSzPts val="2900"/>
              <a:buFont typeface="Arial"/>
              <a:buChar char="●"/>
            </a:pPr>
            <a:r>
              <a:rPr lang="en-US" sz="2900">
                <a:solidFill>
                  <a:srgbClr val="000000"/>
                </a:solidFill>
                <a:latin typeface="Arial"/>
                <a:ea typeface="Arial"/>
                <a:cs typeface="Arial"/>
                <a:sym typeface="Arial"/>
              </a:rPr>
              <a:t>Taking Collective Action—Please stay for the whole meeting so we can take action together</a:t>
            </a:r>
            <a:endParaRPr sz="2900">
              <a:solidFill>
                <a:srgbClr val="000000"/>
              </a:solidFill>
              <a:latin typeface="Arial"/>
              <a:ea typeface="Arial"/>
              <a:cs typeface="Arial"/>
              <a:sym typeface="Arial"/>
            </a:endParaRPr>
          </a:p>
        </p:txBody>
      </p:sp>
      <p:sp>
        <p:nvSpPr>
          <p:cNvPr id="125" name="Google Shape;125;g8708d995d9_0_170"/>
          <p:cNvSpPr/>
          <p:nvPr/>
        </p:nvSpPr>
        <p:spPr>
          <a:xfrm>
            <a:off x="509000" y="5437050"/>
            <a:ext cx="11160300" cy="1075500"/>
          </a:xfrm>
          <a:prstGeom prst="rect">
            <a:avLst/>
          </a:prstGeom>
          <a:solidFill>
            <a:srgbClr val="FFE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g8708d995d9_0_170"/>
          <p:cNvSpPr/>
          <p:nvPr/>
        </p:nvSpPr>
        <p:spPr>
          <a:xfrm>
            <a:off x="305553" y="5547475"/>
            <a:ext cx="115809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300" b="1">
                <a:latin typeface="Arial Black"/>
                <a:ea typeface="Arial Black"/>
                <a:cs typeface="Arial Black"/>
                <a:sym typeface="Arial Black"/>
              </a:rPr>
              <a:t>Sign in at: </a:t>
            </a:r>
            <a:r>
              <a:rPr lang="en-US" sz="4300" u="sng">
                <a:solidFill>
                  <a:schemeClr val="hlink"/>
                </a:solidFill>
                <a:hlinkClick r:id="rId3"/>
              </a:rPr>
              <a:t>https://bit.ly/UUUtownhallsurvey</a:t>
            </a:r>
            <a:endParaRPr sz="13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8708d995d9_0_51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4000"/>
              <a:buNone/>
            </a:pPr>
            <a:r>
              <a:rPr lang="en-US" sz="4300" b="1">
                <a:solidFill>
                  <a:srgbClr val="1C3AA9"/>
                </a:solidFill>
                <a:latin typeface="Arial Black"/>
                <a:ea typeface="Arial Black"/>
                <a:cs typeface="Arial Black"/>
                <a:sym typeface="Arial Black"/>
              </a:rPr>
              <a:t>Austerity:</a:t>
            </a:r>
            <a:endParaRPr sz="4300" b="1">
              <a:solidFill>
                <a:srgbClr val="1C3AA9"/>
              </a:solidFill>
              <a:latin typeface="Arial Black"/>
              <a:ea typeface="Arial Black"/>
              <a:cs typeface="Arial Black"/>
              <a:sym typeface="Arial Black"/>
            </a:endParaRPr>
          </a:p>
        </p:txBody>
      </p:sp>
      <p:sp>
        <p:nvSpPr>
          <p:cNvPr id="132" name="Google Shape;132;g8708d995d9_0_51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Autofit/>
          </a:bodyPr>
          <a:lstStyle/>
          <a:p>
            <a:pPr marL="609600" lvl="0" indent="-457200" algn="l" rtl="0">
              <a:lnSpc>
                <a:spcPct val="115000"/>
              </a:lnSpc>
              <a:spcBef>
                <a:spcPts val="0"/>
              </a:spcBef>
              <a:spcAft>
                <a:spcPts val="0"/>
              </a:spcAft>
              <a:buClr>
                <a:srgbClr val="000000"/>
              </a:buClr>
              <a:buSzPts val="2400"/>
              <a:buFont typeface="Arial"/>
              <a:buChar char="●"/>
            </a:pPr>
            <a:r>
              <a:rPr lang="en-US">
                <a:solidFill>
                  <a:srgbClr val="000000"/>
                </a:solidFill>
                <a:latin typeface="Arial"/>
                <a:ea typeface="Arial"/>
                <a:cs typeface="Arial"/>
                <a:sym typeface="Arial"/>
              </a:rPr>
              <a:t>A set of political-economic policies</a:t>
            </a:r>
            <a:endParaRPr>
              <a:solidFill>
                <a:srgbClr val="000000"/>
              </a:solidFill>
              <a:latin typeface="Arial"/>
              <a:ea typeface="Arial"/>
              <a:cs typeface="Arial"/>
              <a:sym typeface="Arial"/>
            </a:endParaRPr>
          </a:p>
          <a:p>
            <a:pPr marL="609600" lvl="0" indent="-457200" algn="l" rtl="0">
              <a:lnSpc>
                <a:spcPct val="115000"/>
              </a:lnSpc>
              <a:spcBef>
                <a:spcPts val="0"/>
              </a:spcBef>
              <a:spcAft>
                <a:spcPts val="0"/>
              </a:spcAft>
              <a:buClr>
                <a:srgbClr val="000000"/>
              </a:buClr>
              <a:buSzPts val="2400"/>
              <a:buFont typeface="Arial"/>
              <a:buChar char="●"/>
            </a:pPr>
            <a:r>
              <a:rPr lang="en-US">
                <a:solidFill>
                  <a:srgbClr val="000000"/>
                </a:solidFill>
                <a:latin typeface="Arial"/>
                <a:ea typeface="Arial"/>
                <a:cs typeface="Arial"/>
                <a:sym typeface="Arial"/>
              </a:rPr>
              <a:t>Goal to reduce government spending on public services</a:t>
            </a:r>
            <a:endParaRPr>
              <a:solidFill>
                <a:srgbClr val="000000"/>
              </a:solidFill>
              <a:latin typeface="Arial"/>
              <a:ea typeface="Arial"/>
              <a:cs typeface="Arial"/>
              <a:sym typeface="Arial"/>
            </a:endParaRPr>
          </a:p>
          <a:p>
            <a:pPr marL="609600" lvl="0" indent="-457200" algn="l" rtl="0">
              <a:lnSpc>
                <a:spcPct val="115000"/>
              </a:lnSpc>
              <a:spcBef>
                <a:spcPts val="0"/>
              </a:spcBef>
              <a:spcAft>
                <a:spcPts val="0"/>
              </a:spcAft>
              <a:buClr>
                <a:srgbClr val="000000"/>
              </a:buClr>
              <a:buSzPts val="2400"/>
              <a:buFont typeface="Arial"/>
              <a:buChar char="●"/>
            </a:pPr>
            <a:r>
              <a:rPr lang="en-US">
                <a:solidFill>
                  <a:srgbClr val="000000"/>
                </a:solidFill>
                <a:latin typeface="Arial"/>
                <a:ea typeface="Arial"/>
                <a:cs typeface="Arial"/>
                <a:sym typeface="Arial"/>
              </a:rPr>
              <a:t>State debt or low tax revenues often used as the excuse for making the cuts</a:t>
            </a:r>
            <a:endParaRPr>
              <a:solidFill>
                <a:srgbClr val="000000"/>
              </a:solidFill>
              <a:latin typeface="Arial"/>
              <a:ea typeface="Arial"/>
              <a:cs typeface="Arial"/>
              <a:sym typeface="Arial"/>
            </a:endParaRPr>
          </a:p>
          <a:p>
            <a:pPr marL="609600" lvl="0" indent="-457200" algn="l" rtl="0">
              <a:lnSpc>
                <a:spcPct val="115000"/>
              </a:lnSpc>
              <a:spcBef>
                <a:spcPts val="0"/>
              </a:spcBef>
              <a:spcAft>
                <a:spcPts val="0"/>
              </a:spcAft>
              <a:buClr>
                <a:srgbClr val="000000"/>
              </a:buClr>
              <a:buSzPts val="2400"/>
              <a:buFont typeface="Arial"/>
              <a:buChar char="●"/>
            </a:pPr>
            <a:r>
              <a:rPr lang="en-US">
                <a:solidFill>
                  <a:srgbClr val="000000"/>
                </a:solidFill>
                <a:latin typeface="Arial"/>
                <a:ea typeface="Arial"/>
                <a:cs typeface="Arial"/>
                <a:sym typeface="Arial"/>
              </a:rPr>
              <a:t>Creditors and credit rating agencies threaten state/institutions with bad ratings (and higher borrowing costs) to push austerity measures</a:t>
            </a:r>
            <a:endParaRPr>
              <a:solidFill>
                <a:srgbClr val="000000"/>
              </a:solidFill>
              <a:latin typeface="Arial"/>
              <a:ea typeface="Arial"/>
              <a:cs typeface="Arial"/>
              <a:sym typeface="Arial"/>
            </a:endParaRPr>
          </a:p>
          <a:p>
            <a:pPr marL="609600" lvl="0" indent="-457200" algn="l" rtl="0">
              <a:lnSpc>
                <a:spcPct val="115000"/>
              </a:lnSpc>
              <a:spcBef>
                <a:spcPts val="0"/>
              </a:spcBef>
              <a:spcAft>
                <a:spcPts val="0"/>
              </a:spcAft>
              <a:buClr>
                <a:srgbClr val="000000"/>
              </a:buClr>
              <a:buSzPts val="2400"/>
              <a:buFont typeface="Arial"/>
              <a:buChar char="●"/>
            </a:pPr>
            <a:r>
              <a:rPr lang="en-US">
                <a:solidFill>
                  <a:srgbClr val="000000"/>
                </a:solidFill>
                <a:latin typeface="Arial"/>
                <a:ea typeface="Arial"/>
                <a:cs typeface="Arial"/>
                <a:sym typeface="Arial"/>
              </a:rPr>
              <a:t>These policies are known to increase unemployment, deepen poverty, and increase inequality.</a:t>
            </a:r>
            <a:endParaRPr>
              <a:solidFill>
                <a:srgbClr val="000000"/>
              </a:solidFill>
              <a:latin typeface="Arial"/>
              <a:ea typeface="Arial"/>
              <a:cs typeface="Arial"/>
              <a:sym typeface="Arial"/>
            </a:endParaRPr>
          </a:p>
          <a:p>
            <a:pPr marL="609600" lvl="0" indent="-457200" algn="l" rtl="0">
              <a:lnSpc>
                <a:spcPct val="115000"/>
              </a:lnSpc>
              <a:spcBef>
                <a:spcPts val="0"/>
              </a:spcBef>
              <a:spcAft>
                <a:spcPts val="0"/>
              </a:spcAft>
              <a:buClr>
                <a:srgbClr val="000000"/>
              </a:buClr>
              <a:buSzPts val="2400"/>
              <a:buFont typeface="Arial"/>
              <a:buChar char="●"/>
            </a:pPr>
            <a:r>
              <a:rPr lang="en-US">
                <a:solidFill>
                  <a:srgbClr val="000000"/>
                </a:solidFill>
                <a:latin typeface="Arial"/>
                <a:ea typeface="Arial"/>
                <a:cs typeface="Arial"/>
                <a:sym typeface="Arial"/>
              </a:rPr>
              <a:t>Who profits from austerity? Lenders/Investment bankers &amp; privatizers.</a:t>
            </a:r>
            <a:endParaRPr>
              <a:solidFill>
                <a:srgbClr val="000000"/>
              </a:solidFill>
              <a:latin typeface="Arial"/>
              <a:ea typeface="Arial"/>
              <a:cs typeface="Arial"/>
              <a:sym typeface="Arial"/>
            </a:endParaRPr>
          </a:p>
          <a:p>
            <a:pPr marL="609600" lvl="0" indent="-457200" algn="l" rtl="0">
              <a:lnSpc>
                <a:spcPct val="115000"/>
              </a:lnSpc>
              <a:spcBef>
                <a:spcPts val="0"/>
              </a:spcBef>
              <a:spcAft>
                <a:spcPts val="0"/>
              </a:spcAft>
              <a:buClr>
                <a:srgbClr val="000000"/>
              </a:buClr>
              <a:buSzPts val="2400"/>
              <a:buFont typeface="Arial"/>
              <a:buChar char="●"/>
            </a:pPr>
            <a:r>
              <a:rPr lang="en-US">
                <a:solidFill>
                  <a:srgbClr val="000000"/>
                </a:solidFill>
                <a:latin typeface="Arial"/>
                <a:ea typeface="Arial"/>
                <a:cs typeface="Arial"/>
                <a:sym typeface="Arial"/>
              </a:rPr>
              <a:t>The opposite of austerity is stimulus spending (public sector spending).</a:t>
            </a:r>
            <a:endParaRPr>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7"/>
          <p:cNvPicPr preferRelativeResize="0"/>
          <p:nvPr/>
        </p:nvPicPr>
        <p:blipFill rotWithShape="1">
          <a:blip r:embed="rId3">
            <a:alphaModFix/>
          </a:blip>
          <a:srcRect/>
          <a:stretch/>
        </p:blipFill>
        <p:spPr>
          <a:xfrm>
            <a:off x="1524000" y="85725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8"/>
          <p:cNvPicPr preferRelativeResize="0"/>
          <p:nvPr/>
        </p:nvPicPr>
        <p:blipFill rotWithShape="1">
          <a:blip r:embed="rId3">
            <a:alphaModFix/>
          </a:blip>
          <a:srcRect/>
          <a:stretch/>
        </p:blipFill>
        <p:spPr>
          <a:xfrm>
            <a:off x="2032000" y="457200"/>
            <a:ext cx="8128000" cy="5943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9"/>
          <p:cNvPicPr preferRelativeResize="0"/>
          <p:nvPr/>
        </p:nvPicPr>
        <p:blipFill rotWithShape="1">
          <a:blip r:embed="rId3">
            <a:alphaModFix/>
          </a:blip>
          <a:srcRect/>
          <a:stretch/>
        </p:blipFill>
        <p:spPr>
          <a:xfrm>
            <a:off x="6552452" y="271463"/>
            <a:ext cx="4488218" cy="2857499"/>
          </a:xfrm>
          <a:prstGeom prst="rect">
            <a:avLst/>
          </a:prstGeom>
          <a:noFill/>
          <a:ln>
            <a:noFill/>
          </a:ln>
        </p:spPr>
      </p:pic>
      <p:pic>
        <p:nvPicPr>
          <p:cNvPr id="148" name="Google Shape;148;p9"/>
          <p:cNvPicPr preferRelativeResize="0"/>
          <p:nvPr/>
        </p:nvPicPr>
        <p:blipFill rotWithShape="1">
          <a:blip r:embed="rId4">
            <a:alphaModFix/>
          </a:blip>
          <a:srcRect/>
          <a:stretch/>
        </p:blipFill>
        <p:spPr>
          <a:xfrm>
            <a:off x="781050" y="271462"/>
            <a:ext cx="4572000" cy="2857500"/>
          </a:xfrm>
          <a:prstGeom prst="rect">
            <a:avLst/>
          </a:prstGeom>
          <a:noFill/>
          <a:ln>
            <a:noFill/>
          </a:ln>
        </p:spPr>
      </p:pic>
      <p:pic>
        <p:nvPicPr>
          <p:cNvPr id="149" name="Google Shape;149;p9"/>
          <p:cNvPicPr preferRelativeResize="0"/>
          <p:nvPr/>
        </p:nvPicPr>
        <p:blipFill rotWithShape="1">
          <a:blip r:embed="rId5">
            <a:alphaModFix/>
          </a:blip>
          <a:srcRect/>
          <a:stretch/>
        </p:blipFill>
        <p:spPr>
          <a:xfrm>
            <a:off x="731260" y="3614738"/>
            <a:ext cx="4671580" cy="2971800"/>
          </a:xfrm>
          <a:prstGeom prst="rect">
            <a:avLst/>
          </a:prstGeom>
          <a:noFill/>
          <a:ln>
            <a:noFill/>
          </a:ln>
        </p:spPr>
      </p:pic>
      <p:pic>
        <p:nvPicPr>
          <p:cNvPr id="150" name="Google Shape;150;p9"/>
          <p:cNvPicPr preferRelativeResize="0"/>
          <p:nvPr/>
        </p:nvPicPr>
        <p:blipFill rotWithShape="1">
          <a:blip r:embed="rId6">
            <a:alphaModFix/>
          </a:blip>
          <a:srcRect/>
          <a:stretch/>
        </p:blipFill>
        <p:spPr>
          <a:xfrm>
            <a:off x="6552453" y="3522260"/>
            <a:ext cx="4473930" cy="296998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10"/>
          <p:cNvPicPr preferRelativeResize="0"/>
          <p:nvPr/>
        </p:nvPicPr>
        <p:blipFill rotWithShape="1">
          <a:blip r:embed="rId3">
            <a:alphaModFix/>
          </a:blip>
          <a:srcRect/>
          <a:stretch/>
        </p:blipFill>
        <p:spPr>
          <a:xfrm>
            <a:off x="152729" y="194058"/>
            <a:ext cx="6157224" cy="3420680"/>
          </a:xfrm>
          <a:prstGeom prst="rect">
            <a:avLst/>
          </a:prstGeom>
          <a:noFill/>
          <a:ln>
            <a:noFill/>
          </a:ln>
        </p:spPr>
      </p:pic>
      <p:pic>
        <p:nvPicPr>
          <p:cNvPr id="156" name="Google Shape;156;p10"/>
          <p:cNvPicPr preferRelativeResize="0"/>
          <p:nvPr/>
        </p:nvPicPr>
        <p:blipFill rotWithShape="1">
          <a:blip r:embed="rId4">
            <a:alphaModFix/>
          </a:blip>
          <a:srcRect/>
          <a:stretch/>
        </p:blipFill>
        <p:spPr>
          <a:xfrm>
            <a:off x="7502743" y="2009912"/>
            <a:ext cx="4075277" cy="3991538"/>
          </a:xfrm>
          <a:prstGeom prst="rect">
            <a:avLst/>
          </a:prstGeom>
          <a:noFill/>
          <a:ln>
            <a:noFill/>
          </a:ln>
        </p:spPr>
      </p:pic>
      <p:pic>
        <p:nvPicPr>
          <p:cNvPr id="157" name="Google Shape;157;p10"/>
          <p:cNvPicPr preferRelativeResize="0"/>
          <p:nvPr/>
        </p:nvPicPr>
        <p:blipFill rotWithShape="1">
          <a:blip r:embed="rId5">
            <a:alphaModFix/>
          </a:blip>
          <a:srcRect/>
          <a:stretch/>
        </p:blipFill>
        <p:spPr>
          <a:xfrm>
            <a:off x="2222830" y="4123942"/>
            <a:ext cx="2514600" cy="2540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11"/>
          <p:cNvPicPr preferRelativeResize="0"/>
          <p:nvPr/>
        </p:nvPicPr>
        <p:blipFill rotWithShape="1">
          <a:blip r:embed="rId3">
            <a:alphaModFix/>
          </a:blip>
          <a:srcRect/>
          <a:stretch/>
        </p:blipFill>
        <p:spPr>
          <a:xfrm>
            <a:off x="350129" y="235245"/>
            <a:ext cx="4207584" cy="3284401"/>
          </a:xfrm>
          <a:prstGeom prst="rect">
            <a:avLst/>
          </a:prstGeom>
          <a:noFill/>
          <a:ln>
            <a:noFill/>
          </a:ln>
        </p:spPr>
      </p:pic>
      <p:pic>
        <p:nvPicPr>
          <p:cNvPr id="163" name="Google Shape;163;p11"/>
          <p:cNvPicPr preferRelativeResize="0"/>
          <p:nvPr/>
        </p:nvPicPr>
        <p:blipFill rotWithShape="1">
          <a:blip r:embed="rId4">
            <a:alphaModFix/>
          </a:blip>
          <a:srcRect/>
          <a:stretch/>
        </p:blipFill>
        <p:spPr>
          <a:xfrm>
            <a:off x="6188917" y="278111"/>
            <a:ext cx="4422301" cy="3150889"/>
          </a:xfrm>
          <a:prstGeom prst="rect">
            <a:avLst/>
          </a:prstGeom>
          <a:noFill/>
          <a:ln>
            <a:noFill/>
          </a:ln>
        </p:spPr>
      </p:pic>
      <p:pic>
        <p:nvPicPr>
          <p:cNvPr id="164" name="Google Shape;164;p11"/>
          <p:cNvPicPr preferRelativeResize="0"/>
          <p:nvPr/>
        </p:nvPicPr>
        <p:blipFill rotWithShape="1">
          <a:blip r:embed="rId5">
            <a:alphaModFix/>
          </a:blip>
          <a:srcRect/>
          <a:stretch/>
        </p:blipFill>
        <p:spPr>
          <a:xfrm>
            <a:off x="350128" y="3668166"/>
            <a:ext cx="4207583" cy="2954590"/>
          </a:xfrm>
          <a:prstGeom prst="rect">
            <a:avLst/>
          </a:prstGeom>
          <a:noFill/>
          <a:ln>
            <a:noFill/>
          </a:ln>
        </p:spPr>
      </p:pic>
      <p:pic>
        <p:nvPicPr>
          <p:cNvPr id="165" name="Google Shape;165;p11"/>
          <p:cNvPicPr preferRelativeResize="0"/>
          <p:nvPr/>
        </p:nvPicPr>
        <p:blipFill rotWithShape="1">
          <a:blip r:embed="rId6">
            <a:alphaModFix/>
          </a:blip>
          <a:srcRect/>
          <a:stretch/>
        </p:blipFill>
        <p:spPr>
          <a:xfrm>
            <a:off x="6212729" y="3668165"/>
            <a:ext cx="3874246" cy="296498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12"/>
          <p:cNvPicPr preferRelativeResize="0"/>
          <p:nvPr/>
        </p:nvPicPr>
        <p:blipFill rotWithShape="1">
          <a:blip r:embed="rId3">
            <a:alphaModFix/>
          </a:blip>
          <a:srcRect/>
          <a:stretch/>
        </p:blipFill>
        <p:spPr>
          <a:xfrm>
            <a:off x="1036255" y="3702046"/>
            <a:ext cx="4134237" cy="2759078"/>
          </a:xfrm>
          <a:prstGeom prst="rect">
            <a:avLst/>
          </a:prstGeom>
          <a:noFill/>
          <a:ln>
            <a:noFill/>
          </a:ln>
        </p:spPr>
      </p:pic>
      <p:pic>
        <p:nvPicPr>
          <p:cNvPr id="171" name="Google Shape;171;p12"/>
          <p:cNvPicPr preferRelativeResize="0"/>
          <p:nvPr/>
        </p:nvPicPr>
        <p:blipFill rotWithShape="1">
          <a:blip r:embed="rId4">
            <a:alphaModFix/>
          </a:blip>
          <a:srcRect/>
          <a:stretch/>
        </p:blipFill>
        <p:spPr>
          <a:xfrm>
            <a:off x="6677493" y="3479212"/>
            <a:ext cx="4134236" cy="3100677"/>
          </a:xfrm>
          <a:prstGeom prst="rect">
            <a:avLst/>
          </a:prstGeom>
          <a:noFill/>
          <a:ln>
            <a:noFill/>
          </a:ln>
        </p:spPr>
      </p:pic>
      <p:pic>
        <p:nvPicPr>
          <p:cNvPr id="172" name="Google Shape;172;p12"/>
          <p:cNvPicPr preferRelativeResize="0"/>
          <p:nvPr/>
        </p:nvPicPr>
        <p:blipFill rotWithShape="1">
          <a:blip r:embed="rId5">
            <a:alphaModFix/>
          </a:blip>
          <a:srcRect/>
          <a:stretch/>
        </p:blipFill>
        <p:spPr>
          <a:xfrm>
            <a:off x="1036255" y="396876"/>
            <a:ext cx="4169955" cy="2455863"/>
          </a:xfrm>
          <a:prstGeom prst="rect">
            <a:avLst/>
          </a:prstGeom>
          <a:noFill/>
          <a:ln>
            <a:noFill/>
          </a:ln>
        </p:spPr>
      </p:pic>
      <p:pic>
        <p:nvPicPr>
          <p:cNvPr id="173" name="Google Shape;173;p12"/>
          <p:cNvPicPr preferRelativeResize="0"/>
          <p:nvPr/>
        </p:nvPicPr>
        <p:blipFill rotWithShape="1">
          <a:blip r:embed="rId6">
            <a:alphaModFix/>
          </a:blip>
          <a:srcRect/>
          <a:stretch/>
        </p:blipFill>
        <p:spPr>
          <a:xfrm>
            <a:off x="6096000" y="504826"/>
            <a:ext cx="4856099" cy="223996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8708d995d9_0_414"/>
          <p:cNvSpPr txBox="1">
            <a:spLocks noGrp="1"/>
          </p:cNvSpPr>
          <p:nvPr>
            <p:ph type="title"/>
          </p:nvPr>
        </p:nvSpPr>
        <p:spPr>
          <a:xfrm>
            <a:off x="415600" y="313900"/>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sz="4300">
                <a:solidFill>
                  <a:srgbClr val="1C3AA9"/>
                </a:solidFill>
                <a:latin typeface="Arial Black"/>
                <a:ea typeface="Arial Black"/>
                <a:cs typeface="Arial Black"/>
                <a:sym typeface="Arial Black"/>
              </a:rPr>
              <a:t>Austerity Myth Busting</a:t>
            </a:r>
            <a:r>
              <a:rPr lang="en-US">
                <a:solidFill>
                  <a:srgbClr val="1C3AA9"/>
                </a:solidFill>
                <a:latin typeface="Arial Black"/>
                <a:ea typeface="Arial Black"/>
                <a:cs typeface="Arial Black"/>
                <a:sym typeface="Arial Black"/>
              </a:rPr>
              <a:t> </a:t>
            </a:r>
            <a:r>
              <a:rPr lang="en-US">
                <a:solidFill>
                  <a:schemeClr val="accent5"/>
                </a:solidFill>
                <a:latin typeface="Arial Black"/>
                <a:ea typeface="Arial Black"/>
                <a:cs typeface="Arial Black"/>
                <a:sym typeface="Arial Black"/>
              </a:rPr>
              <a:t> </a:t>
            </a:r>
            <a:endParaRPr sz="2800">
              <a:solidFill>
                <a:schemeClr val="accent5"/>
              </a:solidFill>
              <a:latin typeface="Arial Black"/>
              <a:ea typeface="Arial Black"/>
              <a:cs typeface="Arial Black"/>
              <a:sym typeface="Arial Black"/>
            </a:endParaRPr>
          </a:p>
        </p:txBody>
      </p:sp>
      <p:sp>
        <p:nvSpPr>
          <p:cNvPr id="179" name="Google Shape;179;g8708d995d9_0_414"/>
          <p:cNvSpPr txBox="1">
            <a:spLocks noGrp="1"/>
          </p:cNvSpPr>
          <p:nvPr>
            <p:ph type="body" idx="1"/>
          </p:nvPr>
        </p:nvSpPr>
        <p:spPr>
          <a:xfrm>
            <a:off x="415600" y="1205233"/>
            <a:ext cx="11360700" cy="53100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None/>
            </a:pPr>
            <a:r>
              <a:rPr lang="en-US" sz="2300" b="1" u="sng">
                <a:solidFill>
                  <a:srgbClr val="1C3AA9"/>
                </a:solidFill>
                <a:latin typeface="Arial"/>
                <a:ea typeface="Arial"/>
                <a:cs typeface="Arial"/>
                <a:sym typeface="Arial"/>
              </a:rPr>
              <a:t>Myth 1: We must have a balanced budget in FY20</a:t>
            </a:r>
            <a:br>
              <a:rPr lang="en-US" sz="2300">
                <a:latin typeface="Arial"/>
                <a:ea typeface="Arial"/>
                <a:cs typeface="Arial"/>
                <a:sym typeface="Arial"/>
              </a:rPr>
            </a:br>
            <a:r>
              <a:rPr lang="en-US" sz="2300">
                <a:solidFill>
                  <a:srgbClr val="000000"/>
                </a:solidFill>
                <a:latin typeface="Arial"/>
                <a:ea typeface="Arial"/>
                <a:cs typeface="Arial"/>
                <a:sym typeface="Arial"/>
              </a:rPr>
              <a:t>The only body requiring us to have a balanced budget this year is the UMass Board of Trustees. We have run deficits before—that’s what our campus reserves are for.</a:t>
            </a:r>
            <a:endParaRPr sz="2300">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2300" b="1" u="sng">
                <a:solidFill>
                  <a:srgbClr val="1C3AA9"/>
                </a:solidFill>
                <a:latin typeface="Arial"/>
                <a:ea typeface="Arial"/>
                <a:cs typeface="Arial"/>
                <a:sym typeface="Arial"/>
              </a:rPr>
              <a:t>Myth 2: We have no money and we won’t have any money</a:t>
            </a:r>
            <a:br>
              <a:rPr lang="en-US" sz="2300">
                <a:latin typeface="Arial"/>
                <a:ea typeface="Arial"/>
                <a:cs typeface="Arial"/>
                <a:sym typeface="Arial"/>
              </a:rPr>
            </a:br>
            <a:r>
              <a:rPr lang="en-US" sz="2300">
                <a:solidFill>
                  <a:srgbClr val="000000"/>
                </a:solidFill>
                <a:latin typeface="Arial"/>
                <a:ea typeface="Arial"/>
                <a:cs typeface="Arial"/>
                <a:sym typeface="Arial"/>
              </a:rPr>
              <a:t>First, we don’t yet know what next year holds: how many students will register? How much federal aid will there be for Massachusetts and UMass?</a:t>
            </a:r>
            <a:endParaRPr sz="2300">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2300">
                <a:solidFill>
                  <a:srgbClr val="000000"/>
                </a:solidFill>
                <a:latin typeface="Arial"/>
                <a:ea typeface="Arial"/>
                <a:cs typeface="Arial"/>
                <a:sym typeface="Arial"/>
              </a:rPr>
              <a:t>Second, there are other UMass funds that can be used: stabilization funds, savings from cancelling management consultants (which alone totalled $140M last year), refinancing debt. UMass is not poor. </a:t>
            </a:r>
            <a:endParaRPr sz="2300">
              <a:solidFill>
                <a:srgbClr val="000000"/>
              </a:solidFill>
              <a:latin typeface="Arial"/>
              <a:ea typeface="Arial"/>
              <a:cs typeface="Arial"/>
              <a:sym typeface="Arial"/>
            </a:endParaRPr>
          </a:p>
          <a:p>
            <a:pPr marL="0" lvl="0" indent="0" algn="l" rtl="0">
              <a:lnSpc>
                <a:spcPct val="100000"/>
              </a:lnSpc>
              <a:spcBef>
                <a:spcPts val="2100"/>
              </a:spcBef>
              <a:spcAft>
                <a:spcPts val="0"/>
              </a:spcAft>
              <a:buNone/>
            </a:pPr>
            <a:r>
              <a:rPr lang="en-US" sz="2300" b="1" u="sng">
                <a:solidFill>
                  <a:srgbClr val="1C3AA9"/>
                </a:solidFill>
                <a:latin typeface="Arial"/>
                <a:ea typeface="Arial"/>
                <a:cs typeface="Arial"/>
                <a:sym typeface="Arial"/>
              </a:rPr>
              <a:t>Myth 3: We must all share the pain</a:t>
            </a:r>
            <a:br>
              <a:rPr lang="en-US" sz="2300" b="1">
                <a:solidFill>
                  <a:srgbClr val="FF0000"/>
                </a:solidFill>
                <a:latin typeface="Arial"/>
                <a:ea typeface="Arial"/>
                <a:cs typeface="Arial"/>
                <a:sym typeface="Arial"/>
              </a:rPr>
            </a:br>
            <a:r>
              <a:rPr lang="en-US" sz="2300">
                <a:solidFill>
                  <a:srgbClr val="000000"/>
                </a:solidFill>
                <a:latin typeface="Arial"/>
                <a:ea typeface="Arial"/>
                <a:cs typeface="Arial"/>
                <a:sym typeface="Arial"/>
              </a:rPr>
              <a:t>Cutting jobs and increasing unemployment is bad for everybody: for workers, for our families, for our communities, for our local economies, and for recovery!</a:t>
            </a:r>
            <a:br>
              <a:rPr lang="en-US" b="1">
                <a:solidFill>
                  <a:srgbClr val="FF0000"/>
                </a:solidFill>
              </a:rPr>
            </a:br>
            <a:endParaRPr/>
          </a:p>
          <a:p>
            <a:pPr marL="0" lvl="0" indent="0" algn="l" rtl="0">
              <a:spcBef>
                <a:spcPts val="2100"/>
              </a:spcBef>
              <a:spcAft>
                <a:spcPts val="21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g8708d995d9_0_236"/>
          <p:cNvPicPr preferRelativeResize="0"/>
          <p:nvPr/>
        </p:nvPicPr>
        <p:blipFill rotWithShape="1">
          <a:blip r:embed="rId3">
            <a:alphaModFix/>
          </a:blip>
          <a:srcRect l="5032" t="3364" r="4933" b="68120"/>
          <a:stretch/>
        </p:blipFill>
        <p:spPr>
          <a:xfrm>
            <a:off x="0" y="310813"/>
            <a:ext cx="7549547" cy="1495928"/>
          </a:xfrm>
          <a:prstGeom prst="rect">
            <a:avLst/>
          </a:prstGeom>
          <a:noFill/>
          <a:ln>
            <a:noFill/>
          </a:ln>
        </p:spPr>
      </p:pic>
      <p:pic>
        <p:nvPicPr>
          <p:cNvPr id="185" name="Google Shape;185;g8708d995d9_0_236"/>
          <p:cNvPicPr preferRelativeResize="0"/>
          <p:nvPr/>
        </p:nvPicPr>
        <p:blipFill rotWithShape="1">
          <a:blip r:embed="rId4">
            <a:alphaModFix/>
          </a:blip>
          <a:srcRect l="19517" t="43859" r="18620" b="495"/>
          <a:stretch/>
        </p:blipFill>
        <p:spPr>
          <a:xfrm>
            <a:off x="7555831" y="156409"/>
            <a:ext cx="4427621" cy="1804737"/>
          </a:xfrm>
          <a:prstGeom prst="rect">
            <a:avLst/>
          </a:prstGeom>
          <a:noFill/>
          <a:ln>
            <a:noFill/>
          </a:ln>
        </p:spPr>
      </p:pic>
      <p:sp>
        <p:nvSpPr>
          <p:cNvPr id="186" name="Google Shape;186;g8708d995d9_0_236"/>
          <p:cNvSpPr txBox="1"/>
          <p:nvPr/>
        </p:nvSpPr>
        <p:spPr>
          <a:xfrm>
            <a:off x="481263" y="2679032"/>
            <a:ext cx="11229600" cy="3662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US" sz="3200">
                <a:solidFill>
                  <a:schemeClr val="dk1"/>
                </a:solidFill>
              </a:rPr>
              <a:t>Please type your </a:t>
            </a:r>
            <a:r>
              <a:rPr lang="en-US" sz="3200" b="1">
                <a:solidFill>
                  <a:schemeClr val="dk1"/>
                </a:solidFill>
              </a:rPr>
              <a:t>name, union &amp; questions about the presentation</a:t>
            </a:r>
            <a:r>
              <a:rPr lang="en-US" sz="3200">
                <a:solidFill>
                  <a:schemeClr val="dk1"/>
                </a:solidFill>
              </a:rPr>
              <a:t> into the chat.</a:t>
            </a:r>
            <a:r>
              <a:rPr lang="en-US" sz="2300">
                <a:solidFill>
                  <a:schemeClr val="dk1"/>
                </a:solidFill>
              </a:rPr>
              <a:t> </a:t>
            </a:r>
            <a:endParaRPr sz="3200"/>
          </a:p>
          <a:p>
            <a:pPr marL="0" marR="0" lvl="0" indent="0" algn="ctr" rtl="0">
              <a:lnSpc>
                <a:spcPct val="100000"/>
              </a:lnSpc>
              <a:spcBef>
                <a:spcPts val="2400"/>
              </a:spcBef>
              <a:spcAft>
                <a:spcPts val="0"/>
              </a:spcAft>
              <a:buNone/>
            </a:pPr>
            <a:r>
              <a:rPr lang="en-US" sz="3200"/>
              <a:t>Moderators are reviewing questions and will select questions to be answered by the panelists.</a:t>
            </a:r>
            <a:endParaRPr sz="3200" b="0" i="0" u="none" strike="noStrike" cap="none">
              <a:solidFill>
                <a:srgbClr val="000000"/>
              </a:solidFill>
              <a:latin typeface="Arial"/>
              <a:ea typeface="Arial"/>
              <a:cs typeface="Arial"/>
              <a:sym typeface="Arial"/>
            </a:endParaRPr>
          </a:p>
        </p:txBody>
      </p:sp>
      <p:sp>
        <p:nvSpPr>
          <p:cNvPr id="187" name="Google Shape;187;g8708d995d9_0_236"/>
          <p:cNvSpPr/>
          <p:nvPr/>
        </p:nvSpPr>
        <p:spPr>
          <a:xfrm>
            <a:off x="1322851" y="1860175"/>
            <a:ext cx="95463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a:solidFill>
                  <a:srgbClr val="1C3AA9"/>
                </a:solidFill>
                <a:latin typeface="Arial Black"/>
                <a:ea typeface="Arial Black"/>
                <a:cs typeface="Arial Black"/>
                <a:sym typeface="Arial Black"/>
              </a:rPr>
              <a:t>Questions and Discussion</a:t>
            </a:r>
            <a:endParaRPr>
              <a:solidFill>
                <a:srgbClr val="1C3AA9"/>
              </a:solidFill>
            </a:endParaRPr>
          </a:p>
        </p:txBody>
      </p:sp>
      <p:sp>
        <p:nvSpPr>
          <p:cNvPr id="188" name="Google Shape;188;g8708d995d9_0_236"/>
          <p:cNvSpPr/>
          <p:nvPr/>
        </p:nvSpPr>
        <p:spPr>
          <a:xfrm>
            <a:off x="488950" y="5742950"/>
            <a:ext cx="11451000" cy="598500"/>
          </a:xfrm>
          <a:prstGeom prst="rect">
            <a:avLst/>
          </a:prstGeom>
          <a:solidFill>
            <a:srgbClr val="FFE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g8708d995d9_0_236"/>
          <p:cNvSpPr/>
          <p:nvPr/>
        </p:nvSpPr>
        <p:spPr>
          <a:xfrm>
            <a:off x="646300" y="5771600"/>
            <a:ext cx="11190000" cy="693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000" b="1">
                <a:latin typeface="Arial Black"/>
                <a:ea typeface="Arial Black"/>
                <a:cs typeface="Arial Black"/>
                <a:sym typeface="Arial Black"/>
              </a:rPr>
              <a:t>Don't forget to sign in at: </a:t>
            </a:r>
            <a:r>
              <a:rPr lang="en-US" sz="3000" u="sng">
                <a:solidFill>
                  <a:schemeClr val="hlink"/>
                </a:solidFill>
                <a:hlinkClick r:id="rId5"/>
              </a:rPr>
              <a:t>https://bit.ly/UUUtownhallsurvey</a:t>
            </a:r>
            <a:r>
              <a:rPr lang="en-US" sz="3000"/>
              <a:t> </a:t>
            </a:r>
            <a:endParaRPr sz="1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2"/>
          <p:cNvPicPr preferRelativeResize="0"/>
          <p:nvPr/>
        </p:nvPicPr>
        <p:blipFill rotWithShape="1">
          <a:blip r:embed="rId3">
            <a:alphaModFix/>
          </a:blip>
          <a:srcRect l="5034" t="3366" r="4930" b="68120"/>
          <a:stretch/>
        </p:blipFill>
        <p:spPr>
          <a:xfrm>
            <a:off x="0" y="310813"/>
            <a:ext cx="7549549" cy="1495928"/>
          </a:xfrm>
          <a:prstGeom prst="rect">
            <a:avLst/>
          </a:prstGeom>
          <a:noFill/>
          <a:ln>
            <a:noFill/>
          </a:ln>
        </p:spPr>
      </p:pic>
      <p:pic>
        <p:nvPicPr>
          <p:cNvPr id="60" name="Google Shape;60;p2"/>
          <p:cNvPicPr preferRelativeResize="0"/>
          <p:nvPr/>
        </p:nvPicPr>
        <p:blipFill rotWithShape="1">
          <a:blip r:embed="rId4">
            <a:alphaModFix/>
          </a:blip>
          <a:srcRect l="19518" t="43861" r="18621" b="495"/>
          <a:stretch/>
        </p:blipFill>
        <p:spPr>
          <a:xfrm>
            <a:off x="7555831" y="156409"/>
            <a:ext cx="4427622" cy="1804737"/>
          </a:xfrm>
          <a:prstGeom prst="rect">
            <a:avLst/>
          </a:prstGeom>
          <a:noFill/>
          <a:ln>
            <a:noFill/>
          </a:ln>
        </p:spPr>
      </p:pic>
      <p:sp>
        <p:nvSpPr>
          <p:cNvPr id="61" name="Google Shape;61;p2"/>
          <p:cNvSpPr txBox="1"/>
          <p:nvPr/>
        </p:nvSpPr>
        <p:spPr>
          <a:xfrm>
            <a:off x="759200" y="2679025"/>
            <a:ext cx="10692600" cy="259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300" b="0" i="0" u="none" strike="noStrike" cap="none">
                <a:solidFill>
                  <a:srgbClr val="000000"/>
                </a:solidFill>
                <a:latin typeface="Arial"/>
                <a:ea typeface="Arial"/>
                <a:cs typeface="Arial"/>
                <a:sym typeface="Arial"/>
              </a:rPr>
              <a:t>Please note that your microphone has been muted to ensure that those attending are able to hear the presenters. </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None/>
            </a:pPr>
            <a:r>
              <a:rPr lang="en-US" sz="2300" b="0" i="0" u="none" strike="noStrike" cap="none">
                <a:solidFill>
                  <a:srgbClr val="000000"/>
                </a:solidFill>
                <a:latin typeface="Arial"/>
                <a:ea typeface="Arial"/>
                <a:cs typeface="Arial"/>
                <a:sym typeface="Arial"/>
              </a:rPr>
              <a:t>The chat function is also currently disabled. We will be enabling that function during the presentation. </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1800"/>
              </a:spcAft>
              <a:buNone/>
            </a:pPr>
            <a:r>
              <a:rPr lang="en-US" sz="2300" b="0" i="0" u="none" strike="noStrike" cap="none">
                <a:solidFill>
                  <a:srgbClr val="000000"/>
                </a:solidFill>
                <a:latin typeface="Arial"/>
                <a:ea typeface="Arial"/>
                <a:cs typeface="Arial"/>
                <a:sym typeface="Arial"/>
              </a:rPr>
              <a:t>Please type your </a:t>
            </a:r>
            <a:r>
              <a:rPr lang="en-US" sz="2300" b="1" i="0" u="none" strike="noStrike" cap="none">
                <a:solidFill>
                  <a:srgbClr val="000000"/>
                </a:solidFill>
              </a:rPr>
              <a:t>name</a:t>
            </a:r>
            <a:r>
              <a:rPr lang="en-US" sz="2300" b="1"/>
              <a:t>, union &amp;</a:t>
            </a:r>
            <a:r>
              <a:rPr lang="en-US" sz="2300" b="1" i="0" u="none" strike="noStrike" cap="none">
                <a:solidFill>
                  <a:srgbClr val="000000"/>
                </a:solidFill>
              </a:rPr>
              <a:t> questions about the presentation</a:t>
            </a:r>
            <a:r>
              <a:rPr lang="en-US" sz="2300" b="0" i="0" u="none" strike="noStrike" cap="none">
                <a:solidFill>
                  <a:srgbClr val="000000"/>
                </a:solidFill>
                <a:latin typeface="Arial"/>
                <a:ea typeface="Arial"/>
                <a:cs typeface="Arial"/>
                <a:sym typeface="Arial"/>
              </a:rPr>
              <a:t> into the chat. Moderators will be </a:t>
            </a:r>
            <a:r>
              <a:rPr lang="en-US" sz="2300"/>
              <a:t>will selecting questions to be answered by the panelists.</a:t>
            </a:r>
            <a:r>
              <a:rPr lang="en-US" sz="2300" b="0" i="0" u="none" strike="noStrike" cap="none">
                <a:solidFill>
                  <a:srgbClr val="000000"/>
                </a:solidFill>
                <a:latin typeface="Arial"/>
                <a:ea typeface="Arial"/>
                <a:cs typeface="Arial"/>
                <a:sym typeface="Arial"/>
              </a:rPr>
              <a:t> </a:t>
            </a:r>
            <a:endParaRPr sz="2300" b="0" i="0" u="none" strike="noStrike" cap="none">
              <a:solidFill>
                <a:srgbClr val="000000"/>
              </a:solidFill>
              <a:latin typeface="Arial"/>
              <a:ea typeface="Arial"/>
              <a:cs typeface="Arial"/>
              <a:sym typeface="Arial"/>
            </a:endParaRPr>
          </a:p>
        </p:txBody>
      </p:sp>
      <p:sp>
        <p:nvSpPr>
          <p:cNvPr id="62" name="Google Shape;62;p2"/>
          <p:cNvSpPr/>
          <p:nvPr/>
        </p:nvSpPr>
        <p:spPr>
          <a:xfrm>
            <a:off x="2038294" y="1961146"/>
            <a:ext cx="77412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400" b="1" i="0" u="none" strike="noStrike" cap="none">
                <a:solidFill>
                  <a:srgbClr val="1C3AA9"/>
                </a:solidFill>
                <a:latin typeface="Arial Black"/>
                <a:ea typeface="Arial Black"/>
                <a:cs typeface="Arial Black"/>
                <a:sym typeface="Arial Black"/>
              </a:rPr>
              <a:t>Thank you for attending!</a:t>
            </a:r>
            <a:endParaRPr>
              <a:solidFill>
                <a:srgbClr val="1C3AA9"/>
              </a:solidFill>
            </a:endParaRPr>
          </a:p>
        </p:txBody>
      </p:sp>
      <p:sp>
        <p:nvSpPr>
          <p:cNvPr id="63" name="Google Shape;63;p2"/>
          <p:cNvSpPr/>
          <p:nvPr/>
        </p:nvSpPr>
        <p:spPr>
          <a:xfrm>
            <a:off x="527375" y="6093350"/>
            <a:ext cx="11160300" cy="626400"/>
          </a:xfrm>
          <a:prstGeom prst="rect">
            <a:avLst/>
          </a:prstGeom>
          <a:solidFill>
            <a:srgbClr val="FFE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64" name="Google Shape;64;p2"/>
          <p:cNvSpPr/>
          <p:nvPr/>
        </p:nvSpPr>
        <p:spPr>
          <a:xfrm>
            <a:off x="668825" y="6059500"/>
            <a:ext cx="10839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800" b="1">
                <a:latin typeface="Arial Black"/>
                <a:ea typeface="Arial Black"/>
                <a:cs typeface="Arial Black"/>
                <a:sym typeface="Arial Black"/>
              </a:rPr>
              <a:t>Sign in at: </a:t>
            </a:r>
            <a:r>
              <a:rPr lang="en-US" sz="3800" u="sng">
                <a:solidFill>
                  <a:schemeClr val="hlink"/>
                </a:solidFill>
                <a:hlinkClick r:id="rId5"/>
              </a:rPr>
              <a:t>https://bit.ly/UUUtownhallsurvey</a:t>
            </a:r>
            <a:endParaRPr sz="37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g8708d995d9_0_299"/>
          <p:cNvSpPr txBox="1">
            <a:spLocks noGrp="1"/>
          </p:cNvSpPr>
          <p:nvPr>
            <p:ph type="title"/>
          </p:nvPr>
        </p:nvSpPr>
        <p:spPr>
          <a:xfrm>
            <a:off x="415600" y="5933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solidFill>
                  <a:srgbClr val="1C3AA9"/>
                </a:solidFill>
                <a:latin typeface="Arial Black"/>
                <a:ea typeface="Arial Black"/>
                <a:cs typeface="Arial Black"/>
                <a:sym typeface="Arial Black"/>
              </a:rPr>
              <a:t>Taking Collective Action Right Now!</a:t>
            </a:r>
            <a:endParaRPr>
              <a:solidFill>
                <a:srgbClr val="1C3AA9"/>
              </a:solidFill>
              <a:latin typeface="Arial Black"/>
              <a:ea typeface="Arial Black"/>
              <a:cs typeface="Arial Black"/>
              <a:sym typeface="Arial Black"/>
            </a:endParaRPr>
          </a:p>
        </p:txBody>
      </p:sp>
      <p:sp>
        <p:nvSpPr>
          <p:cNvPr id="195" name="Google Shape;195;g8708d995d9_0_299"/>
          <p:cNvSpPr txBox="1"/>
          <p:nvPr/>
        </p:nvSpPr>
        <p:spPr>
          <a:xfrm>
            <a:off x="195075" y="1489975"/>
            <a:ext cx="11920200" cy="28911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n-US" sz="2000" b="1" u="sng">
                <a:solidFill>
                  <a:srgbClr val="1C3AA9"/>
                </a:solidFill>
              </a:rPr>
              <a:t>Sign on </a:t>
            </a:r>
            <a:r>
              <a:rPr lang="en-US" sz="2000"/>
              <a:t>to the UMass Unions United letter to President Meehan &amp; UMass trustee board:</a:t>
            </a:r>
            <a:r>
              <a:rPr lang="en-US" sz="2000" u="sng">
                <a:solidFill>
                  <a:srgbClr val="1C3AA9"/>
                </a:solidFill>
              </a:rPr>
              <a:t>  </a:t>
            </a:r>
            <a:r>
              <a:rPr lang="en-US" sz="2000" u="sng">
                <a:solidFill>
                  <a:schemeClr val="hlink"/>
                </a:solidFill>
                <a:hlinkClick r:id="rId3"/>
              </a:rPr>
              <a:t>https://actionnetwork.org/petitions/tell-umass-president-marty-meehan-no-cuts-to-personnel/</a:t>
            </a:r>
            <a:endParaRPr sz="2000"/>
          </a:p>
          <a:p>
            <a:pPr marL="457200" lvl="0" indent="-355600" algn="l" rtl="0">
              <a:spcBef>
                <a:spcPts val="1800"/>
              </a:spcBef>
              <a:spcAft>
                <a:spcPts val="0"/>
              </a:spcAft>
              <a:buSzPts val="2000"/>
              <a:buChar char="●"/>
            </a:pPr>
            <a:r>
              <a:rPr lang="en-US" sz="2000" b="1" u="sng">
                <a:solidFill>
                  <a:srgbClr val="1C3AA9"/>
                </a:solidFill>
              </a:rPr>
              <a:t>Send an email to </a:t>
            </a:r>
            <a:r>
              <a:rPr lang="en-US" sz="2000">
                <a:solidFill>
                  <a:schemeClr val="dk1"/>
                </a:solidFill>
              </a:rPr>
              <a:t>your state senator and state representative calling on them to fight for federal aid for public higher ed and for no public sector layoffs or furloughs </a:t>
            </a:r>
            <a:r>
              <a:rPr lang="en-US" sz="2000" u="sng">
                <a:solidFill>
                  <a:schemeClr val="hlink"/>
                </a:solidFill>
                <a:hlinkClick r:id="rId4"/>
              </a:rPr>
              <a:t>https://actionnetwork.org/letters/tell-our-state-legislators-umass-works-because-we-do/manage</a:t>
            </a:r>
            <a:endParaRPr sz="2000"/>
          </a:p>
          <a:p>
            <a:pPr marL="457200" lvl="0" indent="-355600" algn="l" rtl="0">
              <a:spcBef>
                <a:spcPts val="1800"/>
              </a:spcBef>
              <a:spcAft>
                <a:spcPts val="0"/>
              </a:spcAft>
              <a:buSzPts val="2000"/>
              <a:buChar char="●"/>
            </a:pPr>
            <a:r>
              <a:rPr lang="en-US" sz="2000" b="1" u="sng">
                <a:solidFill>
                  <a:srgbClr val="1C3AA9"/>
                </a:solidFill>
              </a:rPr>
              <a:t>Post your ideas in the chat</a:t>
            </a:r>
            <a:r>
              <a:rPr lang="en-US" sz="2000"/>
              <a:t>: What creative actions can we do (while maintaining social distancing) to pressure President Meehan and our Trustees to keep all UMass workers employed?</a:t>
            </a:r>
            <a:endParaRPr sz="2000"/>
          </a:p>
          <a:p>
            <a:pPr marL="457200" lvl="0" indent="-355600" algn="l" rtl="0">
              <a:spcBef>
                <a:spcPts val="1800"/>
              </a:spcBef>
              <a:spcAft>
                <a:spcPts val="0"/>
              </a:spcAft>
              <a:buSzPts val="2000"/>
              <a:buChar char="●"/>
            </a:pPr>
            <a:r>
              <a:rPr lang="en-US" sz="2000" b="1" u="sng">
                <a:solidFill>
                  <a:srgbClr val="1C3AA9"/>
                </a:solidFill>
              </a:rPr>
              <a:t>8-11 tonight Station Marty Meehan is on WBZ.</a:t>
            </a:r>
            <a:r>
              <a:rPr lang="en-US" sz="2000"/>
              <a:t> Call in 617-931-1030 and ask </a:t>
            </a:r>
            <a:r>
              <a:rPr lang="en-US" sz="2000" u="sng">
                <a:solidFill>
                  <a:schemeClr val="hlink"/>
                </a:solidFill>
                <a:hlinkClick r:id="rId5"/>
              </a:rPr>
              <a:t>this question</a:t>
            </a:r>
            <a:endParaRPr sz="2000"/>
          </a:p>
          <a:p>
            <a:pPr marL="457200" lvl="0" indent="-355600" algn="l" rtl="0">
              <a:spcBef>
                <a:spcPts val="1800"/>
              </a:spcBef>
              <a:spcAft>
                <a:spcPts val="1800"/>
              </a:spcAft>
              <a:buSzPts val="2000"/>
              <a:buChar char="●"/>
            </a:pPr>
            <a:r>
              <a:rPr lang="en-US" sz="2000"/>
              <a:t>Fill out the form to show your commitment to further action as needed</a:t>
            </a:r>
            <a:endParaRPr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g8708d995d9_0_351"/>
          <p:cNvPicPr preferRelativeResize="0"/>
          <p:nvPr/>
        </p:nvPicPr>
        <p:blipFill rotWithShape="1">
          <a:blip r:embed="rId3">
            <a:alphaModFix/>
          </a:blip>
          <a:srcRect l="5032" t="3364" r="4933" b="68120"/>
          <a:stretch/>
        </p:blipFill>
        <p:spPr>
          <a:xfrm>
            <a:off x="2878863" y="212176"/>
            <a:ext cx="6093327" cy="1207374"/>
          </a:xfrm>
          <a:prstGeom prst="rect">
            <a:avLst/>
          </a:prstGeom>
          <a:noFill/>
          <a:ln>
            <a:noFill/>
          </a:ln>
        </p:spPr>
      </p:pic>
      <p:pic>
        <p:nvPicPr>
          <p:cNvPr id="201" name="Google Shape;201;g8708d995d9_0_351"/>
          <p:cNvPicPr preferRelativeResize="0"/>
          <p:nvPr/>
        </p:nvPicPr>
        <p:blipFill rotWithShape="1">
          <a:blip r:embed="rId4">
            <a:alphaModFix/>
          </a:blip>
          <a:srcRect l="19517" t="43859" r="18620" b="495"/>
          <a:stretch/>
        </p:blipFill>
        <p:spPr>
          <a:xfrm>
            <a:off x="2531087" y="3979750"/>
            <a:ext cx="6788925" cy="2767225"/>
          </a:xfrm>
          <a:prstGeom prst="rect">
            <a:avLst/>
          </a:prstGeom>
          <a:noFill/>
          <a:ln>
            <a:noFill/>
          </a:ln>
        </p:spPr>
      </p:pic>
      <p:sp>
        <p:nvSpPr>
          <p:cNvPr id="202" name="Google Shape;202;g8708d995d9_0_351"/>
          <p:cNvSpPr/>
          <p:nvPr/>
        </p:nvSpPr>
        <p:spPr>
          <a:xfrm>
            <a:off x="417138" y="1680388"/>
            <a:ext cx="11357700" cy="2038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6500" b="1" i="1"/>
              <a:t>UMass Unions Unite!</a:t>
            </a:r>
            <a:endParaRPr sz="6500" b="1" i="1"/>
          </a:p>
          <a:p>
            <a:pPr marL="0" marR="0" lvl="0" indent="0" algn="ctr" rtl="0">
              <a:lnSpc>
                <a:spcPct val="100000"/>
              </a:lnSpc>
              <a:spcBef>
                <a:spcPts val="0"/>
              </a:spcBef>
              <a:spcAft>
                <a:spcPts val="0"/>
              </a:spcAft>
              <a:buNone/>
            </a:pPr>
            <a:r>
              <a:rPr lang="en-US" sz="6500" b="1" i="1"/>
              <a:t>Together We Win The Fight!</a:t>
            </a:r>
            <a:endParaRPr sz="6500" b="1" i="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g87329d5523_0_42"/>
          <p:cNvPicPr preferRelativeResize="0"/>
          <p:nvPr/>
        </p:nvPicPr>
        <p:blipFill rotWithShape="1">
          <a:blip r:embed="rId3">
            <a:alphaModFix/>
          </a:blip>
          <a:srcRect l="5032" t="3364" r="4933" b="68120"/>
          <a:stretch/>
        </p:blipFill>
        <p:spPr>
          <a:xfrm>
            <a:off x="0" y="310813"/>
            <a:ext cx="7549547" cy="1495928"/>
          </a:xfrm>
          <a:prstGeom prst="rect">
            <a:avLst/>
          </a:prstGeom>
          <a:noFill/>
          <a:ln>
            <a:noFill/>
          </a:ln>
        </p:spPr>
      </p:pic>
      <p:pic>
        <p:nvPicPr>
          <p:cNvPr id="208" name="Google Shape;208;g87329d5523_0_42"/>
          <p:cNvPicPr preferRelativeResize="0"/>
          <p:nvPr/>
        </p:nvPicPr>
        <p:blipFill rotWithShape="1">
          <a:blip r:embed="rId4">
            <a:alphaModFix/>
          </a:blip>
          <a:srcRect l="19517" t="43859" r="18620" b="495"/>
          <a:stretch/>
        </p:blipFill>
        <p:spPr>
          <a:xfrm>
            <a:off x="7555831" y="156409"/>
            <a:ext cx="4427621" cy="1804737"/>
          </a:xfrm>
          <a:prstGeom prst="rect">
            <a:avLst/>
          </a:prstGeom>
          <a:noFill/>
          <a:ln>
            <a:noFill/>
          </a:ln>
        </p:spPr>
      </p:pic>
      <p:sp>
        <p:nvSpPr>
          <p:cNvPr id="209" name="Google Shape;209;g87329d5523_0_42"/>
          <p:cNvSpPr txBox="1"/>
          <p:nvPr/>
        </p:nvSpPr>
        <p:spPr>
          <a:xfrm>
            <a:off x="200463" y="3836749"/>
            <a:ext cx="6625500" cy="263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sng" strike="noStrike" cap="none">
                <a:solidFill>
                  <a:srgbClr val="000000"/>
                </a:solidFill>
                <a:latin typeface="Arial"/>
                <a:ea typeface="Arial"/>
                <a:cs typeface="Arial"/>
                <a:sym typeface="Arial"/>
              </a:rPr>
              <a:t>Professional Staff Union (PSU)</a:t>
            </a:r>
            <a:r>
              <a:rPr lang="en-US" sz="1600" b="1" i="0" u="none" strike="noStrike" cap="none">
                <a:solidFill>
                  <a:srgbClr val="000000"/>
                </a:solidFill>
                <a:latin typeface="Arial"/>
                <a:ea typeface="Arial"/>
                <a:cs typeface="Arial"/>
                <a:sym typeface="Arial"/>
              </a:rPr>
              <a:t>:</a:t>
            </a:r>
            <a:endParaRPr sz="1000"/>
          </a:p>
          <a:p>
            <a:pPr marL="0" marR="0" lvl="0" indent="0" algn="ctr" rtl="0">
              <a:lnSpc>
                <a:spcPct val="100000"/>
              </a:lnSpc>
              <a:spcBef>
                <a:spcPts val="0"/>
              </a:spcBef>
              <a:spcAft>
                <a:spcPts val="0"/>
              </a:spcAft>
              <a:buNone/>
            </a:pPr>
            <a:r>
              <a:rPr lang="en-US" sz="1600" b="0" i="0" strike="noStrike" cap="none">
                <a:uFill>
                  <a:noFill/>
                </a:uFill>
                <a:latin typeface="Arial"/>
                <a:ea typeface="Arial"/>
                <a:cs typeface="Arial"/>
                <a:sym typeface="Arial"/>
                <a:hlinkClick r:id="rId5"/>
              </a:rPr>
              <a:t>psu@external.umass.edu</a:t>
            </a:r>
            <a:r>
              <a:rPr lang="en-US" sz="1600" b="0" i="0" u="none" strike="noStrike" cap="none">
                <a:solidFill>
                  <a:srgbClr val="000000"/>
                </a:solidFill>
                <a:latin typeface="Arial"/>
                <a:ea typeface="Arial"/>
                <a:cs typeface="Arial"/>
                <a:sym typeface="Arial"/>
              </a:rPr>
              <a:t> </a:t>
            </a:r>
            <a:endParaRPr sz="1000"/>
          </a:p>
          <a:p>
            <a:pPr marL="0" marR="0" lvl="0" indent="0" algn="ctr" rtl="0">
              <a:lnSpc>
                <a:spcPct val="100000"/>
              </a:lnSpc>
              <a:spcBef>
                <a:spcPts val="1200"/>
              </a:spcBef>
              <a:spcAft>
                <a:spcPts val="0"/>
              </a:spcAft>
              <a:buNone/>
            </a:pPr>
            <a:r>
              <a:rPr lang="en-US" sz="1600" b="1" i="0" u="sng" strike="noStrike" cap="none">
                <a:solidFill>
                  <a:srgbClr val="000000"/>
                </a:solidFill>
                <a:latin typeface="Arial"/>
                <a:ea typeface="Arial"/>
                <a:cs typeface="Arial"/>
                <a:sym typeface="Arial"/>
              </a:rPr>
              <a:t>American Federation of State, County &amp; Municipal Employees (AFSCME): </a:t>
            </a:r>
            <a:endParaRPr sz="1600" b="1"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600" b="0" i="0" strike="noStrike" cap="none">
                <a:uFill>
                  <a:noFill/>
                </a:uFill>
                <a:latin typeface="Arial"/>
                <a:ea typeface="Arial"/>
                <a:cs typeface="Arial"/>
                <a:sym typeface="Arial"/>
                <a:hlinkClick r:id="rId6"/>
              </a:rPr>
              <a:t>local1776@external.umass.edu</a:t>
            </a:r>
            <a:r>
              <a:rPr lang="en-US" sz="1600" b="0" i="0" strike="noStrike" cap="none">
                <a:latin typeface="Arial"/>
                <a:ea typeface="Arial"/>
                <a:cs typeface="Arial"/>
                <a:sym typeface="Arial"/>
              </a:rPr>
              <a:t> </a:t>
            </a:r>
            <a:endParaRPr sz="1600" b="0" i="0" strike="noStrike" cap="none">
              <a:latin typeface="Arial"/>
              <a:ea typeface="Arial"/>
              <a:cs typeface="Arial"/>
              <a:sym typeface="Arial"/>
            </a:endParaRPr>
          </a:p>
          <a:p>
            <a:pPr marL="0" marR="0" lvl="0" indent="0" algn="ctr" rtl="0">
              <a:lnSpc>
                <a:spcPct val="100000"/>
              </a:lnSpc>
              <a:spcBef>
                <a:spcPts val="1200"/>
              </a:spcBef>
              <a:spcAft>
                <a:spcPts val="0"/>
              </a:spcAft>
              <a:buNone/>
            </a:pPr>
            <a:r>
              <a:rPr lang="en-US" sz="1600" b="1" i="0" u="sng" strike="noStrike" cap="none">
                <a:solidFill>
                  <a:srgbClr val="000000"/>
                </a:solidFill>
                <a:latin typeface="Arial"/>
                <a:ea typeface="Arial"/>
                <a:cs typeface="Arial"/>
                <a:sym typeface="Arial"/>
              </a:rPr>
              <a:t>University Staff Association (USA-MTA)</a:t>
            </a:r>
            <a:r>
              <a:rPr lang="en-US" sz="1600" b="1" i="0" u="none" strike="noStrike" cap="none">
                <a:solidFill>
                  <a:srgbClr val="000000"/>
                </a:solidFill>
                <a:latin typeface="Arial"/>
                <a:ea typeface="Arial"/>
                <a:cs typeface="Arial"/>
                <a:sym typeface="Arial"/>
              </a:rPr>
              <a:t>:</a:t>
            </a:r>
            <a:endParaRPr sz="1000"/>
          </a:p>
          <a:p>
            <a:pPr marL="0" marR="0" lvl="0" indent="0" algn="ctr" rtl="0">
              <a:lnSpc>
                <a:spcPct val="100000"/>
              </a:lnSpc>
              <a:spcBef>
                <a:spcPts val="0"/>
              </a:spcBef>
              <a:spcAft>
                <a:spcPts val="0"/>
              </a:spcAft>
              <a:buNone/>
            </a:pPr>
            <a:r>
              <a:rPr lang="en-US" sz="1600" b="0" strike="noStrike" cap="none">
                <a:uFill>
                  <a:noFill/>
                </a:uFill>
                <a:latin typeface="Arial"/>
                <a:ea typeface="Arial"/>
                <a:cs typeface="Arial"/>
                <a:sym typeface="Arial"/>
                <a:hlinkClick r:id="rId7"/>
              </a:rPr>
              <a:t>usa@external.umass.edu</a:t>
            </a:r>
            <a:r>
              <a:rPr lang="en-US" sz="1600" b="0" strike="noStrike" cap="none">
                <a:latin typeface="Arial"/>
                <a:ea typeface="Arial"/>
                <a:cs typeface="Arial"/>
                <a:sym typeface="Arial"/>
              </a:rPr>
              <a:t> </a:t>
            </a:r>
            <a:endParaRPr sz="1600" b="0" i="0" strike="noStrike" cap="none">
              <a:latin typeface="Arial"/>
              <a:ea typeface="Arial"/>
              <a:cs typeface="Arial"/>
              <a:sym typeface="Arial"/>
            </a:endParaRPr>
          </a:p>
        </p:txBody>
      </p:sp>
      <p:sp>
        <p:nvSpPr>
          <p:cNvPr id="210" name="Google Shape;210;g87329d5523_0_42"/>
          <p:cNvSpPr/>
          <p:nvPr/>
        </p:nvSpPr>
        <p:spPr>
          <a:xfrm>
            <a:off x="240682" y="2684156"/>
            <a:ext cx="6545100" cy="1200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000" b="1" i="0" u="none" strike="noStrike" cap="none">
                <a:solidFill>
                  <a:srgbClr val="1C3AA9"/>
                </a:solidFill>
                <a:latin typeface="Arial Black"/>
                <a:ea typeface="Arial Black"/>
                <a:cs typeface="Arial Black"/>
                <a:sym typeface="Arial Black"/>
              </a:rPr>
              <a:t>If you have questions about your specific circumstances please reach out to your union leadership!</a:t>
            </a:r>
            <a:endParaRPr sz="2000" b="1" i="0" u="none" strike="noStrike" cap="none">
              <a:solidFill>
                <a:srgbClr val="1C3AA9"/>
              </a:solidFill>
              <a:latin typeface="Arial Black"/>
              <a:ea typeface="Arial Black"/>
              <a:cs typeface="Arial Black"/>
              <a:sym typeface="Arial Black"/>
            </a:endParaRPr>
          </a:p>
        </p:txBody>
      </p:sp>
      <p:sp>
        <p:nvSpPr>
          <p:cNvPr id="211" name="Google Shape;211;g87329d5523_0_42"/>
          <p:cNvSpPr/>
          <p:nvPr/>
        </p:nvSpPr>
        <p:spPr>
          <a:xfrm>
            <a:off x="6609348" y="2684139"/>
            <a:ext cx="5197500" cy="4247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i="0" u="sng" strike="noStrike" cap="none">
                <a:solidFill>
                  <a:srgbClr val="000000"/>
                </a:solidFill>
                <a:latin typeface="Arial"/>
                <a:ea typeface="Arial"/>
                <a:cs typeface="Arial"/>
                <a:sym typeface="Arial"/>
              </a:rPr>
              <a:t>Graduate Employee Organization</a:t>
            </a:r>
            <a:endParaRPr sz="1000"/>
          </a:p>
          <a:p>
            <a:pPr marL="0" marR="0" lvl="0" indent="0" algn="ctr" rtl="0">
              <a:lnSpc>
                <a:spcPct val="100000"/>
              </a:lnSpc>
              <a:spcBef>
                <a:spcPts val="0"/>
              </a:spcBef>
              <a:spcAft>
                <a:spcPts val="0"/>
              </a:spcAft>
              <a:buNone/>
            </a:pPr>
            <a:r>
              <a:rPr lang="en-US" sz="1600" b="1" i="0" u="sng" strike="noStrike" cap="none">
                <a:solidFill>
                  <a:srgbClr val="000000"/>
                </a:solidFill>
                <a:latin typeface="Arial"/>
                <a:ea typeface="Arial"/>
                <a:cs typeface="Arial"/>
                <a:sym typeface="Arial"/>
              </a:rPr>
              <a:t> (GEO-UAW2322)</a:t>
            </a:r>
            <a:r>
              <a:rPr lang="en-US" sz="1600" b="1" i="0" u="none" strike="noStrike" cap="none">
                <a:solidFill>
                  <a:srgbClr val="000000"/>
                </a:solidFill>
                <a:latin typeface="Arial"/>
                <a:ea typeface="Arial"/>
                <a:cs typeface="Arial"/>
                <a:sym typeface="Arial"/>
              </a:rPr>
              <a:t>: </a:t>
            </a:r>
            <a:endParaRPr sz="1000"/>
          </a:p>
          <a:p>
            <a:pPr marL="0" marR="0" lvl="0" indent="0" algn="ctr" rtl="0">
              <a:lnSpc>
                <a:spcPct val="100000"/>
              </a:lnSpc>
              <a:spcBef>
                <a:spcPts val="0"/>
              </a:spcBef>
              <a:spcAft>
                <a:spcPts val="0"/>
              </a:spcAft>
              <a:buNone/>
            </a:pPr>
            <a:r>
              <a:rPr lang="en-US" sz="1600" b="0" i="0" strike="noStrike" cap="none">
                <a:uFill>
                  <a:noFill/>
                </a:uFill>
                <a:latin typeface="Arial"/>
                <a:ea typeface="Arial"/>
                <a:cs typeface="Arial"/>
                <a:sym typeface="Arial"/>
                <a:hlinkClick r:id="rId8"/>
              </a:rPr>
              <a:t>geo@umass.edu</a:t>
            </a:r>
            <a:r>
              <a:rPr lang="en-US" sz="1600" b="0" i="0" u="none" strike="noStrike" cap="none">
                <a:solidFill>
                  <a:srgbClr val="000000"/>
                </a:solidFill>
                <a:latin typeface="Arial"/>
                <a:ea typeface="Arial"/>
                <a:cs typeface="Arial"/>
                <a:sym typeface="Arial"/>
              </a:rPr>
              <a:t> </a:t>
            </a:r>
            <a:endParaRPr sz="1600" b="0" i="0" u="sng"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None/>
            </a:pPr>
            <a:r>
              <a:rPr lang="en-US" sz="1600" b="1" i="0" u="sng" strike="noStrike" cap="none">
                <a:solidFill>
                  <a:srgbClr val="000000"/>
                </a:solidFill>
                <a:latin typeface="Arial"/>
                <a:ea typeface="Arial"/>
                <a:cs typeface="Arial"/>
                <a:sym typeface="Arial"/>
              </a:rPr>
              <a:t>Residen</a:t>
            </a:r>
            <a:r>
              <a:rPr lang="en-US" sz="1600" b="1" u="sng"/>
              <a:t>t Assistant </a:t>
            </a:r>
            <a:r>
              <a:rPr lang="en-US" sz="1600" b="1" i="0" u="sng" strike="noStrike" cap="none">
                <a:solidFill>
                  <a:srgbClr val="000000"/>
                </a:solidFill>
                <a:latin typeface="Arial"/>
                <a:ea typeface="Arial"/>
                <a:cs typeface="Arial"/>
                <a:sym typeface="Arial"/>
              </a:rPr>
              <a:t>and Peer Mentors Union (RAPMU-UAW2322)</a:t>
            </a:r>
            <a:r>
              <a:rPr lang="en-US" sz="1600" b="1" i="0" u="none" strike="noStrike" cap="none">
                <a:solidFill>
                  <a:srgbClr val="000000"/>
                </a:solidFill>
                <a:latin typeface="Arial"/>
                <a:ea typeface="Arial"/>
                <a:cs typeface="Arial"/>
                <a:sym typeface="Arial"/>
              </a:rPr>
              <a:t>: </a:t>
            </a:r>
            <a:endParaRPr sz="1000"/>
          </a:p>
          <a:p>
            <a:pPr marL="0" marR="0" lvl="0" indent="0" algn="ctr" rtl="0">
              <a:lnSpc>
                <a:spcPct val="100000"/>
              </a:lnSpc>
              <a:spcBef>
                <a:spcPts val="0"/>
              </a:spcBef>
              <a:spcAft>
                <a:spcPts val="0"/>
              </a:spcAft>
              <a:buNone/>
            </a:pPr>
            <a:r>
              <a:rPr lang="en-US" sz="1600" b="0" i="0" strike="noStrike" cap="none">
                <a:uFill>
                  <a:noFill/>
                </a:uFill>
                <a:latin typeface="Arial"/>
                <a:ea typeface="Arial"/>
                <a:cs typeface="Arial"/>
                <a:sym typeface="Arial"/>
                <a:hlinkClick r:id="rId9"/>
              </a:rPr>
              <a:t>info@uaw2322.org</a:t>
            </a:r>
            <a:r>
              <a:rPr lang="en-US" sz="1600" b="0" i="0" strike="noStrike" cap="none">
                <a:latin typeface="Arial"/>
                <a:ea typeface="Arial"/>
                <a:cs typeface="Arial"/>
                <a:sym typeface="Arial"/>
              </a:rPr>
              <a:t> </a:t>
            </a:r>
            <a:endParaRPr sz="1000"/>
          </a:p>
          <a:p>
            <a:pPr marL="0" marR="0" lvl="0" indent="0" algn="ctr" rtl="0">
              <a:lnSpc>
                <a:spcPct val="100000"/>
              </a:lnSpc>
              <a:spcBef>
                <a:spcPts val="1200"/>
              </a:spcBef>
              <a:spcAft>
                <a:spcPts val="0"/>
              </a:spcAft>
              <a:buNone/>
            </a:pPr>
            <a:r>
              <a:rPr lang="en-US" sz="1600" b="1" i="0" u="sng" strike="noStrike" cap="none">
                <a:solidFill>
                  <a:srgbClr val="000000"/>
                </a:solidFill>
                <a:latin typeface="Arial"/>
                <a:ea typeface="Arial"/>
                <a:cs typeface="Arial"/>
                <a:sym typeface="Arial"/>
              </a:rPr>
              <a:t>Postdoctoral Researchers Organizing (PRO-UAW2322)</a:t>
            </a:r>
            <a:r>
              <a:rPr lang="en-US" sz="1600" b="1" i="0" u="none" strike="noStrike" cap="none">
                <a:solidFill>
                  <a:srgbClr val="000000"/>
                </a:solidFill>
                <a:latin typeface="Arial"/>
                <a:ea typeface="Arial"/>
                <a:cs typeface="Arial"/>
                <a:sym typeface="Arial"/>
              </a:rPr>
              <a:t>:</a:t>
            </a:r>
            <a:endParaRPr sz="1000"/>
          </a:p>
          <a:p>
            <a:pPr marL="0" marR="0" lvl="0" indent="0" algn="ctr" rtl="0">
              <a:lnSpc>
                <a:spcPct val="100000"/>
              </a:lnSpc>
              <a:spcBef>
                <a:spcPts val="0"/>
              </a:spcBef>
              <a:spcAft>
                <a:spcPts val="0"/>
              </a:spcAft>
              <a:buNone/>
            </a:pPr>
            <a:r>
              <a:rPr lang="en-US" sz="1600" b="0" strike="noStrike" cap="none">
                <a:uFill>
                  <a:noFill/>
                </a:uFill>
                <a:latin typeface="Arial"/>
                <a:ea typeface="Arial"/>
                <a:cs typeface="Arial"/>
                <a:sym typeface="Arial"/>
                <a:hlinkClick r:id="rId9"/>
              </a:rPr>
              <a:t>info@uaw2322.org</a:t>
            </a:r>
            <a:r>
              <a:rPr lang="en-US" sz="1600" b="0" strike="noStrike" cap="none">
                <a:latin typeface="Arial"/>
                <a:ea typeface="Arial"/>
                <a:cs typeface="Arial"/>
                <a:sym typeface="Arial"/>
              </a:rPr>
              <a:t> </a:t>
            </a:r>
            <a:endParaRPr sz="1000"/>
          </a:p>
          <a:p>
            <a:pPr marL="0" marR="0" lvl="0" indent="0" algn="ctr" rtl="0">
              <a:lnSpc>
                <a:spcPct val="100000"/>
              </a:lnSpc>
              <a:spcBef>
                <a:spcPts val="1200"/>
              </a:spcBef>
              <a:spcAft>
                <a:spcPts val="0"/>
              </a:spcAft>
              <a:buNone/>
            </a:pPr>
            <a:r>
              <a:rPr lang="en-US" sz="1600" b="1" i="0" u="sng" strike="noStrike" cap="none">
                <a:solidFill>
                  <a:srgbClr val="000000"/>
                </a:solidFill>
                <a:latin typeface="Arial"/>
                <a:ea typeface="Arial"/>
                <a:cs typeface="Arial"/>
                <a:sym typeface="Arial"/>
              </a:rPr>
              <a:t>Massachusetts Society of Professors (MSP-MTA)</a:t>
            </a:r>
            <a:r>
              <a:rPr lang="en-US" sz="1600" b="1" i="0" u="none" strike="noStrike" cap="none">
                <a:solidFill>
                  <a:srgbClr val="000000"/>
                </a:solidFill>
                <a:latin typeface="Arial"/>
                <a:ea typeface="Arial"/>
                <a:cs typeface="Arial"/>
                <a:sym typeface="Arial"/>
              </a:rPr>
              <a:t>:</a:t>
            </a:r>
            <a:endParaRPr sz="1000"/>
          </a:p>
          <a:p>
            <a:pPr marL="0" marR="0" lvl="0" indent="0" algn="ctr" rtl="0">
              <a:lnSpc>
                <a:spcPct val="100000"/>
              </a:lnSpc>
              <a:spcBef>
                <a:spcPts val="0"/>
              </a:spcBef>
              <a:spcAft>
                <a:spcPts val="0"/>
              </a:spcAft>
              <a:buNone/>
            </a:pPr>
            <a:r>
              <a:rPr lang="en-US" sz="1600" b="0" i="0" strike="noStrike" cap="none">
                <a:uFill>
                  <a:noFill/>
                </a:uFill>
                <a:latin typeface="Arial"/>
                <a:ea typeface="Arial"/>
                <a:cs typeface="Arial"/>
                <a:sym typeface="Arial"/>
                <a:hlinkClick r:id="rId10"/>
              </a:rPr>
              <a:t>msp@umass.edu</a:t>
            </a:r>
            <a:r>
              <a:rPr lang="en-US" sz="1600" b="0" i="0" u="none" strike="noStrike" cap="none">
                <a:solidFill>
                  <a:srgbClr val="000000"/>
                </a:solidFill>
                <a:latin typeface="Arial"/>
                <a:ea typeface="Arial"/>
                <a:cs typeface="Arial"/>
                <a:sym typeface="Arial"/>
              </a:rPr>
              <a:t> </a:t>
            </a:r>
            <a:endParaRPr sz="1600" b="0" i="0" u="none" strike="noStrike" cap="none">
              <a:solidFill>
                <a:srgbClr val="000000"/>
              </a:solidFill>
              <a:latin typeface="Arial"/>
              <a:ea typeface="Arial"/>
              <a:cs typeface="Arial"/>
              <a:sym typeface="Arial"/>
            </a:endParaRPr>
          </a:p>
        </p:txBody>
      </p:sp>
      <p:sp>
        <p:nvSpPr>
          <p:cNvPr id="212" name="Google Shape;212;g87329d5523_0_42"/>
          <p:cNvSpPr/>
          <p:nvPr/>
        </p:nvSpPr>
        <p:spPr>
          <a:xfrm>
            <a:off x="527375" y="6093350"/>
            <a:ext cx="11160300" cy="626400"/>
          </a:xfrm>
          <a:prstGeom prst="rect">
            <a:avLst/>
          </a:prstGeom>
          <a:solidFill>
            <a:srgbClr val="FFE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213" name="Google Shape;213;g87329d5523_0_42"/>
          <p:cNvSpPr/>
          <p:nvPr/>
        </p:nvSpPr>
        <p:spPr>
          <a:xfrm>
            <a:off x="668825" y="6135700"/>
            <a:ext cx="10839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800" b="1">
                <a:latin typeface="Arial Black"/>
                <a:ea typeface="Arial Black"/>
                <a:cs typeface="Arial Black"/>
                <a:sym typeface="Arial Black"/>
              </a:rPr>
              <a:t>Let us know you were here! </a:t>
            </a:r>
            <a:r>
              <a:rPr lang="en-US" sz="2800" u="sng">
                <a:solidFill>
                  <a:schemeClr val="hlink"/>
                </a:solidFill>
                <a:hlinkClick r:id="rId11"/>
              </a:rPr>
              <a:t>https://bit.ly/UUUtownhallsurvey</a:t>
            </a:r>
            <a:endParaRPr sz="2700"/>
          </a:p>
        </p:txBody>
      </p:sp>
      <p:sp>
        <p:nvSpPr>
          <p:cNvPr id="214" name="Google Shape;214;g87329d5523_0_42"/>
          <p:cNvSpPr/>
          <p:nvPr/>
        </p:nvSpPr>
        <p:spPr>
          <a:xfrm>
            <a:off x="2038294" y="1808746"/>
            <a:ext cx="77412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i="0" u="none" strike="noStrike" cap="none">
                <a:solidFill>
                  <a:srgbClr val="1C3AA9"/>
                </a:solidFill>
                <a:latin typeface="Arial Black"/>
                <a:ea typeface="Arial Black"/>
                <a:cs typeface="Arial Black"/>
                <a:sym typeface="Arial Black"/>
              </a:rPr>
              <a:t>Thank you for attending!</a:t>
            </a:r>
            <a:endParaRPr>
              <a:solidFill>
                <a:srgbClr val="1C3AA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3"/>
          <p:cNvPicPr preferRelativeResize="0"/>
          <p:nvPr/>
        </p:nvPicPr>
        <p:blipFill rotWithShape="1">
          <a:blip r:embed="rId3">
            <a:alphaModFix/>
          </a:blip>
          <a:srcRect l="5034" t="3366" r="4930" b="68120"/>
          <a:stretch/>
        </p:blipFill>
        <p:spPr>
          <a:xfrm>
            <a:off x="0" y="310813"/>
            <a:ext cx="7549549" cy="1495928"/>
          </a:xfrm>
          <a:prstGeom prst="rect">
            <a:avLst/>
          </a:prstGeom>
          <a:noFill/>
          <a:ln>
            <a:noFill/>
          </a:ln>
        </p:spPr>
      </p:pic>
      <p:pic>
        <p:nvPicPr>
          <p:cNvPr id="70" name="Google Shape;70;p3"/>
          <p:cNvPicPr preferRelativeResize="0"/>
          <p:nvPr/>
        </p:nvPicPr>
        <p:blipFill rotWithShape="1">
          <a:blip r:embed="rId4">
            <a:alphaModFix/>
          </a:blip>
          <a:srcRect l="19518" t="43861" r="18621" b="495"/>
          <a:stretch/>
        </p:blipFill>
        <p:spPr>
          <a:xfrm>
            <a:off x="7555831" y="156409"/>
            <a:ext cx="4427622" cy="1804737"/>
          </a:xfrm>
          <a:prstGeom prst="rect">
            <a:avLst/>
          </a:prstGeom>
          <a:noFill/>
          <a:ln>
            <a:noFill/>
          </a:ln>
        </p:spPr>
      </p:pic>
      <p:sp>
        <p:nvSpPr>
          <p:cNvPr id="71" name="Google Shape;71;p3"/>
          <p:cNvSpPr txBox="1"/>
          <p:nvPr/>
        </p:nvSpPr>
        <p:spPr>
          <a:xfrm>
            <a:off x="200463" y="3338649"/>
            <a:ext cx="6625500" cy="263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rgbClr val="000000"/>
                </a:solidFill>
                <a:latin typeface="Arial"/>
                <a:ea typeface="Arial"/>
                <a:cs typeface="Arial"/>
                <a:sym typeface="Arial"/>
              </a:rPr>
              <a:t>Professional Staff Union (PSU)</a:t>
            </a:r>
            <a:r>
              <a:rPr lang="en-US" sz="2000" b="1" i="0" u="none" strike="noStrike" cap="none">
                <a:solidFill>
                  <a:srgbClr val="000000"/>
                </a:solidFill>
                <a:latin typeface="Arial"/>
                <a:ea typeface="Arial"/>
                <a:cs typeface="Arial"/>
                <a:sym typeface="Arial"/>
              </a:rPr>
              <a:t>:</a:t>
            </a:r>
            <a:endParaRPr/>
          </a:p>
          <a:p>
            <a:pPr marL="0" marR="0" lvl="0" indent="0" algn="ctr" rtl="0">
              <a:lnSpc>
                <a:spcPct val="100000"/>
              </a:lnSpc>
              <a:spcBef>
                <a:spcPts val="0"/>
              </a:spcBef>
              <a:spcAft>
                <a:spcPts val="0"/>
              </a:spcAft>
              <a:buNone/>
            </a:pPr>
            <a:r>
              <a:rPr lang="en-US" sz="2000" b="0" i="0" strike="noStrike" cap="none">
                <a:uFill>
                  <a:noFill/>
                </a:uFill>
                <a:latin typeface="Arial"/>
                <a:ea typeface="Arial"/>
                <a:cs typeface="Arial"/>
                <a:sym typeface="Arial"/>
                <a:hlinkClick r:id="rId5"/>
              </a:rPr>
              <a:t>psu@external.umass.edu</a:t>
            </a:r>
            <a:r>
              <a:rPr lang="en-US" sz="2000" b="0" i="0" u="none" strike="noStrike" cap="none">
                <a:solidFill>
                  <a:srgbClr val="000000"/>
                </a:solidFill>
                <a:latin typeface="Arial"/>
                <a:ea typeface="Arial"/>
                <a:cs typeface="Arial"/>
                <a:sym typeface="Arial"/>
              </a:rPr>
              <a:t> </a:t>
            </a:r>
            <a:endParaRPr/>
          </a:p>
          <a:p>
            <a:pPr marL="0" marR="0" lvl="0" indent="0" algn="ctr" rtl="0">
              <a:lnSpc>
                <a:spcPct val="100000"/>
              </a:lnSpc>
              <a:spcBef>
                <a:spcPts val="1200"/>
              </a:spcBef>
              <a:spcAft>
                <a:spcPts val="0"/>
              </a:spcAft>
              <a:buNone/>
            </a:pPr>
            <a:r>
              <a:rPr lang="en-US" sz="2000" b="1" i="0" u="sng" strike="noStrike" cap="none">
                <a:solidFill>
                  <a:srgbClr val="000000"/>
                </a:solidFill>
                <a:latin typeface="Arial"/>
                <a:ea typeface="Arial"/>
                <a:cs typeface="Arial"/>
                <a:sym typeface="Arial"/>
              </a:rPr>
              <a:t>American Federation of State, County &amp; Municipal Employees (AFSCME): </a:t>
            </a:r>
            <a:endParaRPr sz="2000" b="1"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2000" b="0" i="0" strike="noStrike" cap="none">
                <a:uFill>
                  <a:noFill/>
                </a:uFill>
                <a:latin typeface="Arial"/>
                <a:ea typeface="Arial"/>
                <a:cs typeface="Arial"/>
                <a:sym typeface="Arial"/>
                <a:hlinkClick r:id="rId6"/>
              </a:rPr>
              <a:t>local1776@external.umass.edu</a:t>
            </a:r>
            <a:r>
              <a:rPr lang="en-US" sz="2000" b="0" i="0" strike="noStrike" cap="none">
                <a:latin typeface="Arial"/>
                <a:ea typeface="Arial"/>
                <a:cs typeface="Arial"/>
                <a:sym typeface="Arial"/>
              </a:rPr>
              <a:t> </a:t>
            </a:r>
            <a:endParaRPr sz="2000" b="0" i="0" strike="noStrike" cap="none">
              <a:latin typeface="Arial"/>
              <a:ea typeface="Arial"/>
              <a:cs typeface="Arial"/>
              <a:sym typeface="Arial"/>
            </a:endParaRPr>
          </a:p>
          <a:p>
            <a:pPr marL="0" marR="0" lvl="0" indent="0" algn="ctr" rtl="0">
              <a:lnSpc>
                <a:spcPct val="100000"/>
              </a:lnSpc>
              <a:spcBef>
                <a:spcPts val="1200"/>
              </a:spcBef>
              <a:spcAft>
                <a:spcPts val="0"/>
              </a:spcAft>
              <a:buNone/>
            </a:pPr>
            <a:r>
              <a:rPr lang="en-US" sz="2000" b="1" i="0" u="sng" strike="noStrike" cap="none">
                <a:solidFill>
                  <a:srgbClr val="000000"/>
                </a:solidFill>
                <a:latin typeface="Arial"/>
                <a:ea typeface="Arial"/>
                <a:cs typeface="Arial"/>
                <a:sym typeface="Arial"/>
              </a:rPr>
              <a:t>University Staff Association (USA-MTA)</a:t>
            </a:r>
            <a:r>
              <a:rPr lang="en-US" sz="2000" b="1" i="0" u="none" strike="noStrike" cap="none">
                <a:solidFill>
                  <a:srgbClr val="000000"/>
                </a:solidFill>
                <a:latin typeface="Arial"/>
                <a:ea typeface="Arial"/>
                <a:cs typeface="Arial"/>
                <a:sym typeface="Arial"/>
              </a:rPr>
              <a:t>:</a:t>
            </a:r>
            <a:endParaRPr/>
          </a:p>
          <a:p>
            <a:pPr marL="0" marR="0" lvl="0" indent="0" algn="ctr" rtl="0">
              <a:lnSpc>
                <a:spcPct val="100000"/>
              </a:lnSpc>
              <a:spcBef>
                <a:spcPts val="0"/>
              </a:spcBef>
              <a:spcAft>
                <a:spcPts val="0"/>
              </a:spcAft>
              <a:buNone/>
            </a:pPr>
            <a:r>
              <a:rPr lang="en-US" sz="2000" b="0" strike="noStrike" cap="none">
                <a:uFill>
                  <a:noFill/>
                </a:uFill>
                <a:latin typeface="Arial"/>
                <a:ea typeface="Arial"/>
                <a:cs typeface="Arial"/>
                <a:sym typeface="Arial"/>
                <a:hlinkClick r:id="rId7"/>
              </a:rPr>
              <a:t>usa@external.umass.edu</a:t>
            </a:r>
            <a:r>
              <a:rPr lang="en-US" sz="2000" b="0" strike="noStrike" cap="none">
                <a:latin typeface="Arial"/>
                <a:ea typeface="Arial"/>
                <a:cs typeface="Arial"/>
                <a:sym typeface="Arial"/>
              </a:rPr>
              <a:t> </a:t>
            </a:r>
            <a:endParaRPr sz="2000" b="0" i="0" strike="noStrike" cap="none">
              <a:latin typeface="Arial"/>
              <a:ea typeface="Arial"/>
              <a:cs typeface="Arial"/>
              <a:sym typeface="Arial"/>
            </a:endParaRPr>
          </a:p>
        </p:txBody>
      </p:sp>
      <p:sp>
        <p:nvSpPr>
          <p:cNvPr id="72" name="Google Shape;72;p3"/>
          <p:cNvSpPr/>
          <p:nvPr/>
        </p:nvSpPr>
        <p:spPr>
          <a:xfrm>
            <a:off x="200482" y="1950656"/>
            <a:ext cx="6545100" cy="12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1" i="0" u="none" strike="noStrike" cap="none">
                <a:solidFill>
                  <a:srgbClr val="1C3AA9"/>
                </a:solidFill>
                <a:latin typeface="Arial Black"/>
                <a:ea typeface="Arial Black"/>
                <a:cs typeface="Arial Black"/>
                <a:sym typeface="Arial Black"/>
              </a:rPr>
              <a:t>If you have questions about your specific circumstances please reach out to your union leadership!</a:t>
            </a:r>
            <a:endParaRPr sz="2400" b="1" i="0" u="none" strike="noStrike" cap="none">
              <a:solidFill>
                <a:srgbClr val="1C3AA9"/>
              </a:solidFill>
              <a:latin typeface="Arial Black"/>
              <a:ea typeface="Arial Black"/>
              <a:cs typeface="Arial Black"/>
              <a:sym typeface="Arial Black"/>
            </a:endParaRPr>
          </a:p>
        </p:txBody>
      </p:sp>
      <p:sp>
        <p:nvSpPr>
          <p:cNvPr id="73" name="Google Shape;73;p3"/>
          <p:cNvSpPr/>
          <p:nvPr/>
        </p:nvSpPr>
        <p:spPr>
          <a:xfrm>
            <a:off x="6609348" y="1845939"/>
            <a:ext cx="5197500" cy="4247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000" b="1" i="0" u="sng" strike="noStrike" cap="none">
                <a:solidFill>
                  <a:srgbClr val="000000"/>
                </a:solidFill>
                <a:latin typeface="Arial"/>
                <a:ea typeface="Arial"/>
                <a:cs typeface="Arial"/>
                <a:sym typeface="Arial"/>
              </a:rPr>
              <a:t>Graduate Employee Organization</a:t>
            </a:r>
            <a:endParaRPr/>
          </a:p>
          <a:p>
            <a:pPr marL="0" marR="0" lvl="0" indent="0" algn="ctr" rtl="0">
              <a:lnSpc>
                <a:spcPct val="100000"/>
              </a:lnSpc>
              <a:spcBef>
                <a:spcPts val="0"/>
              </a:spcBef>
              <a:spcAft>
                <a:spcPts val="0"/>
              </a:spcAft>
              <a:buNone/>
            </a:pPr>
            <a:r>
              <a:rPr lang="en-US" sz="2000" b="1" i="0" u="sng" strike="noStrike" cap="none">
                <a:solidFill>
                  <a:srgbClr val="000000"/>
                </a:solidFill>
                <a:latin typeface="Arial"/>
                <a:ea typeface="Arial"/>
                <a:cs typeface="Arial"/>
                <a:sym typeface="Arial"/>
              </a:rPr>
              <a:t> (GEO-UAW2322)</a:t>
            </a:r>
            <a:r>
              <a:rPr lang="en-US" sz="20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None/>
            </a:pPr>
            <a:r>
              <a:rPr lang="en-US" sz="2000" b="0" i="0" strike="noStrike" cap="none">
                <a:uFill>
                  <a:noFill/>
                </a:uFill>
                <a:latin typeface="Arial"/>
                <a:ea typeface="Arial"/>
                <a:cs typeface="Arial"/>
                <a:sym typeface="Arial"/>
                <a:hlinkClick r:id="rId8"/>
              </a:rPr>
              <a:t>geo@umass.edu</a:t>
            </a:r>
            <a:r>
              <a:rPr lang="en-US" sz="2000" b="0" i="0" u="none" strike="noStrike" cap="none">
                <a:solidFill>
                  <a:srgbClr val="000000"/>
                </a:solidFill>
                <a:latin typeface="Arial"/>
                <a:ea typeface="Arial"/>
                <a:cs typeface="Arial"/>
                <a:sym typeface="Arial"/>
              </a:rPr>
              <a:t> </a:t>
            </a:r>
            <a:endParaRPr sz="2000" b="0" i="0" u="sng" strike="noStrike" cap="none">
              <a:solidFill>
                <a:srgbClr val="000000"/>
              </a:solidFill>
              <a:latin typeface="Arial"/>
              <a:ea typeface="Arial"/>
              <a:cs typeface="Arial"/>
              <a:sym typeface="Arial"/>
            </a:endParaRPr>
          </a:p>
          <a:p>
            <a:pPr marL="0" marR="0" lvl="0" indent="0" algn="ctr" rtl="0">
              <a:lnSpc>
                <a:spcPct val="100000"/>
              </a:lnSpc>
              <a:spcBef>
                <a:spcPts val="1200"/>
              </a:spcBef>
              <a:spcAft>
                <a:spcPts val="0"/>
              </a:spcAft>
              <a:buNone/>
            </a:pPr>
            <a:r>
              <a:rPr lang="en-US" sz="2000" b="1" i="0" u="sng" strike="noStrike" cap="none">
                <a:solidFill>
                  <a:srgbClr val="000000"/>
                </a:solidFill>
                <a:latin typeface="Arial"/>
                <a:ea typeface="Arial"/>
                <a:cs typeface="Arial"/>
                <a:sym typeface="Arial"/>
              </a:rPr>
              <a:t>Residen</a:t>
            </a:r>
            <a:r>
              <a:rPr lang="en-US" sz="2000" b="1" u="sng"/>
              <a:t>t Assistant </a:t>
            </a:r>
            <a:r>
              <a:rPr lang="en-US" sz="2000" b="1" i="0" u="sng" strike="noStrike" cap="none">
                <a:solidFill>
                  <a:srgbClr val="000000"/>
                </a:solidFill>
                <a:latin typeface="Arial"/>
                <a:ea typeface="Arial"/>
                <a:cs typeface="Arial"/>
                <a:sym typeface="Arial"/>
              </a:rPr>
              <a:t>and Peer Mentors Union (RAPMU-UAW2322)</a:t>
            </a:r>
            <a:r>
              <a:rPr lang="en-US" sz="2000" b="1" i="0" u="none" strike="noStrike" cap="none">
                <a:solidFill>
                  <a:srgbClr val="000000"/>
                </a:solidFill>
                <a:latin typeface="Arial"/>
                <a:ea typeface="Arial"/>
                <a:cs typeface="Arial"/>
                <a:sym typeface="Arial"/>
              </a:rPr>
              <a:t>: </a:t>
            </a:r>
            <a:endParaRPr/>
          </a:p>
          <a:p>
            <a:pPr marL="0" marR="0" lvl="0" indent="0" algn="ctr" rtl="0">
              <a:lnSpc>
                <a:spcPct val="100000"/>
              </a:lnSpc>
              <a:spcBef>
                <a:spcPts val="0"/>
              </a:spcBef>
              <a:spcAft>
                <a:spcPts val="0"/>
              </a:spcAft>
              <a:buNone/>
            </a:pPr>
            <a:r>
              <a:rPr lang="en-US" sz="2000" b="0" i="0" strike="noStrike" cap="none">
                <a:uFill>
                  <a:noFill/>
                </a:uFill>
                <a:latin typeface="Arial"/>
                <a:ea typeface="Arial"/>
                <a:cs typeface="Arial"/>
                <a:sym typeface="Arial"/>
                <a:hlinkClick r:id="rId9"/>
              </a:rPr>
              <a:t>info@uaw2322.org</a:t>
            </a:r>
            <a:r>
              <a:rPr lang="en-US" sz="2000" b="0" i="0" strike="noStrike" cap="none">
                <a:latin typeface="Arial"/>
                <a:ea typeface="Arial"/>
                <a:cs typeface="Arial"/>
                <a:sym typeface="Arial"/>
              </a:rPr>
              <a:t> </a:t>
            </a:r>
            <a:endParaRPr/>
          </a:p>
          <a:p>
            <a:pPr marL="0" marR="0" lvl="0" indent="0" algn="ctr" rtl="0">
              <a:lnSpc>
                <a:spcPct val="100000"/>
              </a:lnSpc>
              <a:spcBef>
                <a:spcPts val="1200"/>
              </a:spcBef>
              <a:spcAft>
                <a:spcPts val="0"/>
              </a:spcAft>
              <a:buNone/>
            </a:pPr>
            <a:r>
              <a:rPr lang="en-US" sz="2000" b="1" i="0" u="sng" strike="noStrike" cap="none">
                <a:solidFill>
                  <a:srgbClr val="000000"/>
                </a:solidFill>
                <a:latin typeface="Arial"/>
                <a:ea typeface="Arial"/>
                <a:cs typeface="Arial"/>
                <a:sym typeface="Arial"/>
              </a:rPr>
              <a:t>Postdoctoral Researchers Organizing (PRO-UAW2322)</a:t>
            </a:r>
            <a:r>
              <a:rPr lang="en-US" sz="2000" b="1" i="0" u="none" strike="noStrike" cap="none">
                <a:solidFill>
                  <a:srgbClr val="000000"/>
                </a:solidFill>
                <a:latin typeface="Arial"/>
                <a:ea typeface="Arial"/>
                <a:cs typeface="Arial"/>
                <a:sym typeface="Arial"/>
              </a:rPr>
              <a:t>:</a:t>
            </a:r>
            <a:endParaRPr/>
          </a:p>
          <a:p>
            <a:pPr marL="0" marR="0" lvl="0" indent="0" algn="ctr" rtl="0">
              <a:lnSpc>
                <a:spcPct val="100000"/>
              </a:lnSpc>
              <a:spcBef>
                <a:spcPts val="0"/>
              </a:spcBef>
              <a:spcAft>
                <a:spcPts val="0"/>
              </a:spcAft>
              <a:buNone/>
            </a:pPr>
            <a:r>
              <a:rPr lang="en-US" sz="2000" b="0" strike="noStrike" cap="none">
                <a:uFill>
                  <a:noFill/>
                </a:uFill>
                <a:latin typeface="Arial"/>
                <a:ea typeface="Arial"/>
                <a:cs typeface="Arial"/>
                <a:sym typeface="Arial"/>
                <a:hlinkClick r:id="rId9"/>
              </a:rPr>
              <a:t>info@uaw2322.org</a:t>
            </a:r>
            <a:r>
              <a:rPr lang="en-US" sz="2000" b="0" strike="noStrike" cap="none">
                <a:latin typeface="Arial"/>
                <a:ea typeface="Arial"/>
                <a:cs typeface="Arial"/>
                <a:sym typeface="Arial"/>
              </a:rPr>
              <a:t> </a:t>
            </a:r>
            <a:endParaRPr/>
          </a:p>
          <a:p>
            <a:pPr marL="0" marR="0" lvl="0" indent="0" algn="ctr" rtl="0">
              <a:lnSpc>
                <a:spcPct val="100000"/>
              </a:lnSpc>
              <a:spcBef>
                <a:spcPts val="1200"/>
              </a:spcBef>
              <a:spcAft>
                <a:spcPts val="0"/>
              </a:spcAft>
              <a:buNone/>
            </a:pPr>
            <a:r>
              <a:rPr lang="en-US" sz="2000" b="1" i="0" u="sng" strike="noStrike" cap="none">
                <a:solidFill>
                  <a:srgbClr val="000000"/>
                </a:solidFill>
                <a:latin typeface="Arial"/>
                <a:ea typeface="Arial"/>
                <a:cs typeface="Arial"/>
                <a:sym typeface="Arial"/>
              </a:rPr>
              <a:t>Massachusetts Society of Professors (MSP-MTA)</a:t>
            </a:r>
            <a:r>
              <a:rPr lang="en-US" sz="2000" b="1" i="0" u="none" strike="noStrike" cap="none">
                <a:solidFill>
                  <a:srgbClr val="000000"/>
                </a:solidFill>
                <a:latin typeface="Arial"/>
                <a:ea typeface="Arial"/>
                <a:cs typeface="Arial"/>
                <a:sym typeface="Arial"/>
              </a:rPr>
              <a:t>:</a:t>
            </a:r>
            <a:endParaRPr/>
          </a:p>
          <a:p>
            <a:pPr marL="0" marR="0" lvl="0" indent="0" algn="ctr" rtl="0">
              <a:lnSpc>
                <a:spcPct val="100000"/>
              </a:lnSpc>
              <a:spcBef>
                <a:spcPts val="0"/>
              </a:spcBef>
              <a:spcAft>
                <a:spcPts val="0"/>
              </a:spcAft>
              <a:buNone/>
            </a:pPr>
            <a:r>
              <a:rPr lang="en-US" sz="2000" b="0" i="0" strike="noStrike" cap="none">
                <a:uFill>
                  <a:noFill/>
                </a:uFill>
                <a:latin typeface="Arial"/>
                <a:ea typeface="Arial"/>
                <a:cs typeface="Arial"/>
                <a:sym typeface="Arial"/>
                <a:hlinkClick r:id="rId10"/>
              </a:rPr>
              <a:t>msp@umass.edu</a:t>
            </a:r>
            <a:r>
              <a:rPr lang="en-US"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74" name="Google Shape;74;p3"/>
          <p:cNvSpPr/>
          <p:nvPr/>
        </p:nvSpPr>
        <p:spPr>
          <a:xfrm>
            <a:off x="527375" y="6093350"/>
            <a:ext cx="11160300" cy="626400"/>
          </a:xfrm>
          <a:prstGeom prst="rect">
            <a:avLst/>
          </a:prstGeom>
          <a:solidFill>
            <a:srgbClr val="FFE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900"/>
          </a:p>
        </p:txBody>
      </p:sp>
      <p:sp>
        <p:nvSpPr>
          <p:cNvPr id="75" name="Google Shape;75;p3"/>
          <p:cNvSpPr/>
          <p:nvPr/>
        </p:nvSpPr>
        <p:spPr>
          <a:xfrm>
            <a:off x="668825" y="6059500"/>
            <a:ext cx="108390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800" b="1">
                <a:latin typeface="Arial Black"/>
                <a:ea typeface="Arial Black"/>
                <a:cs typeface="Arial Black"/>
                <a:sym typeface="Arial Black"/>
              </a:rPr>
              <a:t>Sign in at: </a:t>
            </a:r>
            <a:r>
              <a:rPr lang="en-US" sz="3800" u="sng">
                <a:solidFill>
                  <a:schemeClr val="hlink"/>
                </a:solidFill>
                <a:hlinkClick r:id="rId11"/>
              </a:rPr>
              <a:t>https://bit.ly/UUUtownhallsurvey</a:t>
            </a:r>
            <a:endParaRPr sz="37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4"/>
          <p:cNvPicPr preferRelativeResize="0"/>
          <p:nvPr/>
        </p:nvPicPr>
        <p:blipFill rotWithShape="1">
          <a:blip r:embed="rId3">
            <a:alphaModFix/>
          </a:blip>
          <a:srcRect l="29728" t="28754" r="1792" b="2411"/>
          <a:stretch/>
        </p:blipFill>
        <p:spPr>
          <a:xfrm>
            <a:off x="0" y="0"/>
            <a:ext cx="12242042" cy="6933063"/>
          </a:xfrm>
          <a:prstGeom prst="rect">
            <a:avLst/>
          </a:prstGeom>
          <a:noFill/>
          <a:ln>
            <a:noFill/>
          </a:ln>
        </p:spPr>
      </p:pic>
      <p:sp>
        <p:nvSpPr>
          <p:cNvPr id="81" name="Google Shape;81;p4"/>
          <p:cNvSpPr txBox="1">
            <a:spLocks noGrp="1"/>
          </p:cNvSpPr>
          <p:nvPr>
            <p:ph type="subTitle" idx="1"/>
          </p:nvPr>
        </p:nvSpPr>
        <p:spPr>
          <a:xfrm>
            <a:off x="299387" y="2582681"/>
            <a:ext cx="11593200" cy="3694800"/>
          </a:xfrm>
          <a:prstGeom prst="rect">
            <a:avLst/>
          </a:prstGeom>
          <a:noFill/>
          <a:ln>
            <a:noFill/>
          </a:ln>
        </p:spPr>
        <p:txBody>
          <a:bodyPr spcFirstLastPara="1" wrap="square" lIns="91425" tIns="45700" rIns="91425" bIns="45700" anchor="t" anchorCtr="0">
            <a:noAutofit/>
          </a:bodyPr>
          <a:lstStyle/>
          <a:p>
            <a:pPr marL="457200" lvl="0" indent="-406400" algn="ctr" rtl="0">
              <a:lnSpc>
                <a:spcPct val="100000"/>
              </a:lnSpc>
              <a:spcBef>
                <a:spcPts val="0"/>
              </a:spcBef>
              <a:spcAft>
                <a:spcPts val="0"/>
              </a:spcAft>
              <a:buSzPts val="2400"/>
              <a:buNone/>
            </a:pPr>
            <a:r>
              <a:rPr lang="en-US" sz="2300" b="1">
                <a:solidFill>
                  <a:schemeClr val="dk1"/>
                </a:solidFill>
              </a:rPr>
              <a:t>"UMass and our higher education institutions are the powerful and necessary economic engine that keeps our region running, and that engine does not run without UMass' workforce.  Investments in this workforce and in our higher education system will be a crucial part of an economic recovery from COVID-19. </a:t>
            </a:r>
            <a:endParaRPr sz="2300" b="1">
              <a:solidFill>
                <a:schemeClr val="dk1"/>
              </a:solidFill>
            </a:endParaRPr>
          </a:p>
          <a:p>
            <a:pPr marL="457200" lvl="0" indent="-406400" algn="ctr" rtl="0">
              <a:lnSpc>
                <a:spcPct val="100000"/>
              </a:lnSpc>
              <a:spcBef>
                <a:spcPts val="1200"/>
              </a:spcBef>
              <a:spcAft>
                <a:spcPts val="0"/>
              </a:spcAft>
              <a:buSzPts val="2400"/>
              <a:buNone/>
            </a:pPr>
            <a:r>
              <a:rPr lang="en-US" sz="2300" b="1">
                <a:solidFill>
                  <a:schemeClr val="dk1"/>
                </a:solidFill>
              </a:rPr>
              <a:t>As our Commonwealth considers how best to emerge from this crisis, we'll be fighting for funding for our higher education system, and for UMass, and striving to do so at a level that ensures our UMass workforce has the economic security needed to continue this crucial work. </a:t>
            </a:r>
            <a:endParaRPr sz="2300" b="1">
              <a:solidFill>
                <a:schemeClr val="dk1"/>
              </a:solidFill>
            </a:endParaRPr>
          </a:p>
          <a:p>
            <a:pPr marL="457200" lvl="0" indent="-406400" algn="ctr" rtl="0">
              <a:lnSpc>
                <a:spcPct val="100000"/>
              </a:lnSpc>
              <a:spcBef>
                <a:spcPts val="1200"/>
              </a:spcBef>
              <a:spcAft>
                <a:spcPts val="0"/>
              </a:spcAft>
              <a:buSzPts val="2400"/>
              <a:buNone/>
            </a:pPr>
            <a:r>
              <a:rPr lang="en-US" sz="2300" b="1">
                <a:solidFill>
                  <a:schemeClr val="dk1"/>
                </a:solidFill>
              </a:rPr>
              <a:t>You have both our deep gratitude and our solidarity. Now and in the days ahead.''</a:t>
            </a:r>
            <a:endParaRPr sz="2300"/>
          </a:p>
          <a:p>
            <a:pPr marL="457200" lvl="0" indent="-406400" algn="ctr" rtl="0">
              <a:lnSpc>
                <a:spcPct val="100000"/>
              </a:lnSpc>
              <a:spcBef>
                <a:spcPts val="1200"/>
              </a:spcBef>
              <a:spcAft>
                <a:spcPts val="1200"/>
              </a:spcAft>
              <a:buSzPts val="2400"/>
              <a:buNone/>
            </a:pPr>
            <a:endParaRPr sz="3200" b="1"/>
          </a:p>
        </p:txBody>
      </p:sp>
      <p:sp>
        <p:nvSpPr>
          <p:cNvPr id="82" name="Google Shape;82;p4"/>
          <p:cNvSpPr/>
          <p:nvPr/>
        </p:nvSpPr>
        <p:spPr>
          <a:xfrm>
            <a:off x="122228" y="672834"/>
            <a:ext cx="119475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a:solidFill>
                  <a:schemeClr val="dk1"/>
                </a:solidFill>
                <a:latin typeface="Arial"/>
                <a:ea typeface="Arial"/>
                <a:cs typeface="Arial"/>
                <a:sym typeface="Arial"/>
              </a:rPr>
              <a:t>Joint statement from </a:t>
            </a:r>
            <a:endParaRPr/>
          </a:p>
          <a:p>
            <a:pPr marL="0" marR="0" lvl="0" indent="0" algn="ctr" rtl="0">
              <a:lnSpc>
                <a:spcPct val="100000"/>
              </a:lnSpc>
              <a:spcBef>
                <a:spcPts val="0"/>
              </a:spcBef>
              <a:spcAft>
                <a:spcPts val="0"/>
              </a:spcAft>
              <a:buNone/>
            </a:pPr>
            <a:r>
              <a:rPr lang="en-US" sz="4000" b="1" i="0" u="none" strike="noStrike" cap="none">
                <a:solidFill>
                  <a:schemeClr val="dk1"/>
                </a:solidFill>
                <a:latin typeface="Arial"/>
                <a:ea typeface="Arial"/>
                <a:cs typeface="Arial"/>
                <a:sym typeface="Arial"/>
              </a:rPr>
              <a:t>Representative Domb and Senator Comerford:</a:t>
            </a:r>
            <a:endParaRPr sz="4000" b="0" i="0" u="none" strike="noStrike" cap="non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5"/>
          <p:cNvPicPr preferRelativeResize="0"/>
          <p:nvPr/>
        </p:nvPicPr>
        <p:blipFill rotWithShape="1">
          <a:blip r:embed="rId3">
            <a:alphaModFix/>
          </a:blip>
          <a:srcRect l="29728" t="28754" r="1792" b="2411"/>
          <a:stretch/>
        </p:blipFill>
        <p:spPr>
          <a:xfrm>
            <a:off x="0" y="0"/>
            <a:ext cx="12242042" cy="6933063"/>
          </a:xfrm>
          <a:prstGeom prst="rect">
            <a:avLst/>
          </a:prstGeom>
          <a:noFill/>
          <a:ln>
            <a:noFill/>
          </a:ln>
        </p:spPr>
      </p:pic>
      <p:sp>
        <p:nvSpPr>
          <p:cNvPr id="88" name="Google Shape;88;p5"/>
          <p:cNvSpPr txBox="1">
            <a:spLocks noGrp="1"/>
          </p:cNvSpPr>
          <p:nvPr>
            <p:ph type="subTitle" idx="1"/>
          </p:nvPr>
        </p:nvSpPr>
        <p:spPr>
          <a:xfrm>
            <a:off x="680976" y="2965852"/>
            <a:ext cx="10880100" cy="3694800"/>
          </a:xfrm>
          <a:prstGeom prst="rect">
            <a:avLst/>
          </a:prstGeom>
          <a:noFill/>
          <a:ln>
            <a:noFill/>
          </a:ln>
        </p:spPr>
        <p:txBody>
          <a:bodyPr spcFirstLastPara="1" wrap="square" lIns="91425" tIns="45700" rIns="91425" bIns="45700" anchor="t" anchorCtr="0">
            <a:noAutofit/>
          </a:bodyPr>
          <a:lstStyle/>
          <a:p>
            <a:pPr marL="457200" lvl="0" indent="-406400" algn="ctr" rtl="0">
              <a:lnSpc>
                <a:spcPct val="100000"/>
              </a:lnSpc>
              <a:spcBef>
                <a:spcPts val="0"/>
              </a:spcBef>
              <a:spcAft>
                <a:spcPts val="0"/>
              </a:spcAft>
              <a:buSzPts val="2400"/>
              <a:buNone/>
            </a:pPr>
            <a:r>
              <a:rPr lang="en-US" sz="2300" b="1">
                <a:solidFill>
                  <a:schemeClr val="dk1"/>
                </a:solidFill>
              </a:rPr>
              <a:t>“As one of the largest employers in the region and one of the most respected public research universities in the nation, the impact of UMass Amherst can not only be felt in our local economy but also in the economic trajectory of our great Commonwealth. The University's mission of education and research are key to the Commonwealth's emergence from the COVID 19 pandemic and that mission cannot be achieved without its world-class faculty and staff. The state's financial support of UMass Amherst has always been important but never more critical than it is today.”</a:t>
            </a:r>
            <a:endParaRPr sz="2300" b="1"/>
          </a:p>
        </p:txBody>
      </p:sp>
      <p:sp>
        <p:nvSpPr>
          <p:cNvPr id="89" name="Google Shape;89;p5"/>
          <p:cNvSpPr/>
          <p:nvPr/>
        </p:nvSpPr>
        <p:spPr>
          <a:xfrm>
            <a:off x="147267" y="925978"/>
            <a:ext cx="119475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a:solidFill>
                  <a:schemeClr val="dk1"/>
                </a:solidFill>
                <a:latin typeface="Arial"/>
                <a:ea typeface="Arial"/>
                <a:cs typeface="Arial"/>
                <a:sym typeface="Arial"/>
              </a:rPr>
              <a:t>Statement from </a:t>
            </a:r>
            <a:endParaRPr/>
          </a:p>
          <a:p>
            <a:pPr marL="0" marR="0" lvl="0" indent="0" algn="ctr" rtl="0">
              <a:lnSpc>
                <a:spcPct val="100000"/>
              </a:lnSpc>
              <a:spcBef>
                <a:spcPts val="0"/>
              </a:spcBef>
              <a:spcAft>
                <a:spcPts val="0"/>
              </a:spcAft>
              <a:buNone/>
            </a:pPr>
            <a:r>
              <a:rPr lang="en-US" sz="4000" b="1" i="0" u="none" strike="noStrike" cap="none">
                <a:solidFill>
                  <a:schemeClr val="dk1"/>
                </a:solidFill>
                <a:latin typeface="Arial"/>
                <a:ea typeface="Arial"/>
                <a:cs typeface="Arial"/>
                <a:sym typeface="Arial"/>
              </a:rPr>
              <a:t>Representative Natalie M. Blais</a:t>
            </a:r>
            <a:endParaRPr sz="40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6"/>
          <p:cNvPicPr preferRelativeResize="0"/>
          <p:nvPr/>
        </p:nvPicPr>
        <p:blipFill rotWithShape="1">
          <a:blip r:embed="rId3">
            <a:alphaModFix/>
          </a:blip>
          <a:srcRect l="29728" t="28754" r="1792" b="2411"/>
          <a:stretch/>
        </p:blipFill>
        <p:spPr>
          <a:xfrm>
            <a:off x="0" y="0"/>
            <a:ext cx="12242042" cy="6933063"/>
          </a:xfrm>
          <a:prstGeom prst="rect">
            <a:avLst/>
          </a:prstGeom>
          <a:noFill/>
          <a:ln>
            <a:noFill/>
          </a:ln>
        </p:spPr>
      </p:pic>
      <p:sp>
        <p:nvSpPr>
          <p:cNvPr id="95" name="Google Shape;95;p6"/>
          <p:cNvSpPr txBox="1">
            <a:spLocks noGrp="1"/>
          </p:cNvSpPr>
          <p:nvPr>
            <p:ph type="subTitle" idx="1"/>
          </p:nvPr>
        </p:nvSpPr>
        <p:spPr>
          <a:xfrm>
            <a:off x="299412" y="2256832"/>
            <a:ext cx="11593200" cy="3694800"/>
          </a:xfrm>
          <a:prstGeom prst="rect">
            <a:avLst/>
          </a:prstGeom>
          <a:noFill/>
          <a:ln>
            <a:noFill/>
          </a:ln>
        </p:spPr>
        <p:txBody>
          <a:bodyPr spcFirstLastPara="1" wrap="square" lIns="91425" tIns="45700" rIns="91425" bIns="45700" anchor="t" anchorCtr="0">
            <a:noAutofit/>
          </a:bodyPr>
          <a:lstStyle/>
          <a:p>
            <a:pPr marL="457200" lvl="0" indent="-406400" algn="ctr" rtl="0">
              <a:lnSpc>
                <a:spcPct val="100000"/>
              </a:lnSpc>
              <a:spcBef>
                <a:spcPts val="0"/>
              </a:spcBef>
              <a:spcAft>
                <a:spcPts val="0"/>
              </a:spcAft>
              <a:buSzPts val="2400"/>
              <a:buNone/>
            </a:pPr>
            <a:r>
              <a:rPr lang="en-US" sz="2700" b="1">
                <a:solidFill>
                  <a:schemeClr val="dk1"/>
                </a:solidFill>
              </a:rPr>
              <a:t>"</a:t>
            </a:r>
            <a:r>
              <a:rPr lang="en-US" sz="2300" b="1">
                <a:solidFill>
                  <a:schemeClr val="dk1"/>
                </a:solidFill>
              </a:rPr>
              <a:t>Thank you all for the good work you continue to do during these trying times.  I am honored to say that I am a graduate of the Labor Center at UMass, a dues paying member of the MTA, and a local legislator committed to supporting and advancing public higher education and opportunity for all students. </a:t>
            </a:r>
            <a:endParaRPr sz="2300" b="1">
              <a:solidFill>
                <a:schemeClr val="dk1"/>
              </a:solidFill>
            </a:endParaRPr>
          </a:p>
          <a:p>
            <a:pPr marL="457200" lvl="0" indent="-406400" algn="ctr" rtl="0">
              <a:lnSpc>
                <a:spcPct val="100000"/>
              </a:lnSpc>
              <a:spcBef>
                <a:spcPts val="1200"/>
              </a:spcBef>
              <a:spcAft>
                <a:spcPts val="0"/>
              </a:spcAft>
              <a:buSzPts val="2400"/>
              <a:buNone/>
            </a:pPr>
            <a:r>
              <a:rPr lang="en-US" sz="2300" b="1">
                <a:solidFill>
                  <a:schemeClr val="dk1"/>
                </a:solidFill>
              </a:rPr>
              <a:t> This is an important time for all of us and that means it is a time to stand up, speak out, and work together to preserve all that has already been accomplished.  We must all take action and make every effort to avoid unnecessary budget cuts and to affirm that this State of Emergency cannot be used an excuse to force bad ideas upon our community.  </a:t>
            </a:r>
            <a:endParaRPr sz="2300" b="1">
              <a:solidFill>
                <a:schemeClr val="dk1"/>
              </a:solidFill>
            </a:endParaRPr>
          </a:p>
          <a:p>
            <a:pPr marL="457200" lvl="0" indent="-406400" algn="ctr" rtl="0">
              <a:lnSpc>
                <a:spcPct val="100000"/>
              </a:lnSpc>
              <a:spcBef>
                <a:spcPts val="1200"/>
              </a:spcBef>
              <a:spcAft>
                <a:spcPts val="1200"/>
              </a:spcAft>
              <a:buSzPts val="2400"/>
              <a:buNone/>
            </a:pPr>
            <a:r>
              <a:rPr lang="en-US" sz="2300" b="1">
                <a:solidFill>
                  <a:schemeClr val="dk1"/>
                </a:solidFill>
              </a:rPr>
              <a:t>We must all join together in solidarity and remember that when we stand together, we win."</a:t>
            </a:r>
            <a:endParaRPr sz="2700" b="1"/>
          </a:p>
        </p:txBody>
      </p:sp>
      <p:sp>
        <p:nvSpPr>
          <p:cNvPr id="96" name="Google Shape;96;p6"/>
          <p:cNvSpPr/>
          <p:nvPr/>
        </p:nvSpPr>
        <p:spPr>
          <a:xfrm>
            <a:off x="96253" y="508909"/>
            <a:ext cx="11947500" cy="1323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4000" b="1" i="0" u="none" strike="noStrike" cap="none">
                <a:solidFill>
                  <a:schemeClr val="dk1"/>
                </a:solidFill>
                <a:latin typeface="Arial"/>
                <a:ea typeface="Arial"/>
                <a:cs typeface="Arial"/>
                <a:sym typeface="Arial"/>
              </a:rPr>
              <a:t>Statement from </a:t>
            </a:r>
            <a:endParaRPr/>
          </a:p>
          <a:p>
            <a:pPr marL="0" marR="0" lvl="0" indent="0" algn="ctr" rtl="0">
              <a:lnSpc>
                <a:spcPct val="100000"/>
              </a:lnSpc>
              <a:spcBef>
                <a:spcPts val="0"/>
              </a:spcBef>
              <a:spcAft>
                <a:spcPts val="0"/>
              </a:spcAft>
              <a:buNone/>
            </a:pPr>
            <a:r>
              <a:rPr lang="en-US" sz="4000" b="1" i="0" u="none" strike="noStrike" cap="none">
                <a:solidFill>
                  <a:schemeClr val="dk1"/>
                </a:solidFill>
                <a:latin typeface="Arial"/>
                <a:ea typeface="Arial"/>
                <a:cs typeface="Arial"/>
                <a:sym typeface="Arial"/>
              </a:rPr>
              <a:t>Representative Paul Mark:</a:t>
            </a:r>
            <a:endParaRPr sz="4000" b="0" i="0" u="none" strike="noStrike" cap="non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g8708d995d9_0_0"/>
          <p:cNvPicPr preferRelativeResize="0"/>
          <p:nvPr/>
        </p:nvPicPr>
        <p:blipFill rotWithShape="1">
          <a:blip r:embed="rId3">
            <a:alphaModFix/>
          </a:blip>
          <a:srcRect l="366" t="615" r="446" b="1670"/>
          <a:stretch/>
        </p:blipFill>
        <p:spPr>
          <a:xfrm>
            <a:off x="529388" y="-16042"/>
            <a:ext cx="11165308" cy="68820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8708d995d9_0_61"/>
          <p:cNvSpPr txBox="1">
            <a:spLocks noGrp="1"/>
          </p:cNvSpPr>
          <p:nvPr>
            <p:ph type="title"/>
          </p:nvPr>
        </p:nvSpPr>
        <p:spPr>
          <a:xfrm>
            <a:off x="415600" y="390167"/>
            <a:ext cx="11360700" cy="1850400"/>
          </a:xfrm>
          <a:prstGeom prst="rect">
            <a:avLst/>
          </a:prstGeom>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sz="4300">
                <a:solidFill>
                  <a:srgbClr val="1C3AA9"/>
                </a:solidFill>
                <a:latin typeface="Arial Black"/>
                <a:ea typeface="Arial Black"/>
                <a:cs typeface="Arial Black"/>
                <a:sym typeface="Arial Black"/>
              </a:rPr>
              <a:t>UMass Amherst Unions Represent</a:t>
            </a:r>
            <a:endParaRPr sz="4300">
              <a:solidFill>
                <a:srgbClr val="1C3AA9"/>
              </a:solidFill>
              <a:latin typeface="Arial Black"/>
              <a:ea typeface="Arial Black"/>
              <a:cs typeface="Arial Black"/>
              <a:sym typeface="Arial Black"/>
            </a:endParaRPr>
          </a:p>
          <a:p>
            <a:pPr marL="0" lvl="0" indent="0" algn="ctr" rtl="0">
              <a:spcBef>
                <a:spcPts val="0"/>
              </a:spcBef>
              <a:spcAft>
                <a:spcPts val="0"/>
              </a:spcAft>
              <a:buNone/>
            </a:pPr>
            <a:r>
              <a:rPr lang="en-US" sz="6400">
                <a:solidFill>
                  <a:srgbClr val="1C3AA9"/>
                </a:solidFill>
                <a:latin typeface="Arial Black"/>
                <a:ea typeface="Arial Black"/>
                <a:cs typeface="Arial Black"/>
                <a:sym typeface="Arial Black"/>
              </a:rPr>
              <a:t>8,750</a:t>
            </a:r>
            <a:endParaRPr sz="6400">
              <a:solidFill>
                <a:srgbClr val="1C3AA9"/>
              </a:solidFill>
              <a:latin typeface="Arial Black"/>
              <a:ea typeface="Arial Black"/>
              <a:cs typeface="Arial Black"/>
              <a:sym typeface="Arial Black"/>
            </a:endParaRPr>
          </a:p>
        </p:txBody>
      </p:sp>
      <p:sp>
        <p:nvSpPr>
          <p:cNvPr id="107" name="Google Shape;107;g8708d995d9_0_61"/>
          <p:cNvSpPr txBox="1">
            <a:spLocks noGrp="1"/>
          </p:cNvSpPr>
          <p:nvPr>
            <p:ph type="body" idx="1"/>
          </p:nvPr>
        </p:nvSpPr>
        <p:spPr>
          <a:xfrm>
            <a:off x="607300" y="2167900"/>
            <a:ext cx="11169000" cy="32820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sz="2800">
                <a:solidFill>
                  <a:srgbClr val="000000"/>
                </a:solidFill>
                <a:latin typeface="Arial"/>
                <a:ea typeface="Arial"/>
                <a:cs typeface="Arial"/>
                <a:sym typeface="Arial"/>
              </a:rPr>
              <a:t>Administrative Staff, Assistant Residence Directors, Classified Supervisors, Clerical Staff, Custodial Staff, Food Services Staff, Ground Staff, Housing Staff, Librarians, Non-Tenure Track Faculty, Peer Mentors, Postdoctoral Researchers, Professional Staff, Resident Assistants, Security Staff, Teaching and Research Assistants, Technical Staff, Tenure System Faculty, and Trades Staff.</a:t>
            </a:r>
            <a:endParaRPr sz="2800">
              <a:solidFill>
                <a:srgbClr val="000000"/>
              </a:solidFill>
              <a:latin typeface="Arial"/>
              <a:ea typeface="Arial"/>
              <a:cs typeface="Arial"/>
              <a:sym typeface="Arial"/>
            </a:endParaRPr>
          </a:p>
        </p:txBody>
      </p:sp>
      <p:sp>
        <p:nvSpPr>
          <p:cNvPr id="108" name="Google Shape;108;g8708d995d9_0_61"/>
          <p:cNvSpPr txBox="1">
            <a:spLocks noGrp="1"/>
          </p:cNvSpPr>
          <p:nvPr>
            <p:ph type="title"/>
          </p:nvPr>
        </p:nvSpPr>
        <p:spPr>
          <a:xfrm>
            <a:off x="1470800" y="5380833"/>
            <a:ext cx="9250500" cy="1302300"/>
          </a:xfrm>
          <a:prstGeom prst="rect">
            <a:avLst/>
          </a:prstGeom>
        </p:spPr>
        <p:txBody>
          <a:bodyPr spcFirstLastPara="1" wrap="square" lIns="121900" tIns="121900" rIns="121900" bIns="121900" anchor="t" anchorCtr="0">
            <a:noAutofit/>
          </a:bodyPr>
          <a:lstStyle/>
          <a:p>
            <a:pPr marL="0" lvl="0" indent="0" algn="ctr" rtl="0">
              <a:lnSpc>
                <a:spcPct val="115000"/>
              </a:lnSpc>
              <a:spcBef>
                <a:spcPts val="0"/>
              </a:spcBef>
              <a:spcAft>
                <a:spcPts val="0"/>
              </a:spcAft>
              <a:buNone/>
            </a:pPr>
            <a:r>
              <a:rPr lang="en-US" sz="3200">
                <a:solidFill>
                  <a:srgbClr val="1C3AA9"/>
                </a:solidFill>
                <a:latin typeface="Arial Black"/>
                <a:ea typeface="Arial Black"/>
                <a:cs typeface="Arial Black"/>
                <a:sym typeface="Arial Black"/>
              </a:rPr>
              <a:t>More union members than at any </a:t>
            </a:r>
            <a:br>
              <a:rPr lang="en-US" sz="3200">
                <a:solidFill>
                  <a:srgbClr val="1C3AA9"/>
                </a:solidFill>
                <a:latin typeface="Arial Black"/>
                <a:ea typeface="Arial Black"/>
                <a:cs typeface="Arial Black"/>
                <a:sym typeface="Arial Black"/>
              </a:rPr>
            </a:br>
            <a:r>
              <a:rPr lang="en-US" sz="3200">
                <a:solidFill>
                  <a:srgbClr val="1C3AA9"/>
                </a:solidFill>
                <a:latin typeface="Arial Black"/>
                <a:ea typeface="Arial Black"/>
                <a:cs typeface="Arial Black"/>
                <a:sym typeface="Arial Black"/>
              </a:rPr>
              <a:t>other workplace in New England!</a:t>
            </a:r>
            <a:endParaRPr sz="3200">
              <a:solidFill>
                <a:srgbClr val="1C3AA9"/>
              </a:solidFill>
              <a:latin typeface="Arial Black"/>
              <a:ea typeface="Arial Black"/>
              <a:cs typeface="Arial Black"/>
              <a:sym typeface="Arial Bla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87329d5523_0_6"/>
          <p:cNvSpPr/>
          <p:nvPr/>
        </p:nvSpPr>
        <p:spPr>
          <a:xfrm>
            <a:off x="527375" y="5644275"/>
            <a:ext cx="11160300" cy="1075500"/>
          </a:xfrm>
          <a:prstGeom prst="rect">
            <a:avLst/>
          </a:prstGeom>
          <a:solidFill>
            <a:srgbClr val="FFE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g87329d5523_0_6"/>
          <p:cNvPicPr preferRelativeResize="0"/>
          <p:nvPr/>
        </p:nvPicPr>
        <p:blipFill rotWithShape="1">
          <a:blip r:embed="rId3">
            <a:alphaModFix/>
          </a:blip>
          <a:srcRect l="5032" t="3364" r="4933" b="68120"/>
          <a:stretch/>
        </p:blipFill>
        <p:spPr>
          <a:xfrm>
            <a:off x="0" y="310813"/>
            <a:ext cx="7549547" cy="1495928"/>
          </a:xfrm>
          <a:prstGeom prst="rect">
            <a:avLst/>
          </a:prstGeom>
          <a:noFill/>
          <a:ln>
            <a:noFill/>
          </a:ln>
        </p:spPr>
      </p:pic>
      <p:pic>
        <p:nvPicPr>
          <p:cNvPr id="115" name="Google Shape;115;g87329d5523_0_6"/>
          <p:cNvPicPr preferRelativeResize="0"/>
          <p:nvPr/>
        </p:nvPicPr>
        <p:blipFill rotWithShape="1">
          <a:blip r:embed="rId4">
            <a:alphaModFix/>
          </a:blip>
          <a:srcRect l="19517" t="43859" r="18620" b="495"/>
          <a:stretch/>
        </p:blipFill>
        <p:spPr>
          <a:xfrm>
            <a:off x="7555831" y="156409"/>
            <a:ext cx="4427621" cy="1804737"/>
          </a:xfrm>
          <a:prstGeom prst="rect">
            <a:avLst/>
          </a:prstGeom>
          <a:noFill/>
          <a:ln>
            <a:noFill/>
          </a:ln>
        </p:spPr>
      </p:pic>
      <p:sp>
        <p:nvSpPr>
          <p:cNvPr id="116" name="Google Shape;116;g87329d5523_0_6"/>
          <p:cNvSpPr txBox="1"/>
          <p:nvPr/>
        </p:nvSpPr>
        <p:spPr>
          <a:xfrm>
            <a:off x="769675" y="2679025"/>
            <a:ext cx="10706400" cy="2590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2300" b="0" i="0" u="none" strike="noStrike" cap="none">
                <a:solidFill>
                  <a:srgbClr val="000000"/>
                </a:solidFill>
                <a:latin typeface="Arial"/>
                <a:ea typeface="Arial"/>
                <a:cs typeface="Arial"/>
                <a:sym typeface="Arial"/>
              </a:rPr>
              <a:t>Please note that your microphone has been muted to ensure that those attending are able to hear the presenters. </a:t>
            </a:r>
            <a:endParaRPr sz="2300" b="0" i="0" u="none" strike="noStrike" cap="none">
              <a:solidFill>
                <a:srgbClr val="000000"/>
              </a:solidFill>
              <a:latin typeface="Arial"/>
              <a:ea typeface="Arial"/>
              <a:cs typeface="Arial"/>
              <a:sym typeface="Arial"/>
            </a:endParaRPr>
          </a:p>
          <a:p>
            <a:pPr marL="0" marR="0" lvl="0" indent="0" algn="ctr" rtl="0">
              <a:lnSpc>
                <a:spcPct val="100000"/>
              </a:lnSpc>
              <a:spcBef>
                <a:spcPts val="1800"/>
              </a:spcBef>
              <a:spcAft>
                <a:spcPts val="0"/>
              </a:spcAft>
              <a:buNone/>
            </a:pPr>
            <a:r>
              <a:rPr lang="en-US" sz="2300" b="0" i="0" u="none" strike="noStrike" cap="none">
                <a:solidFill>
                  <a:srgbClr val="000000"/>
                </a:solidFill>
                <a:latin typeface="Arial"/>
                <a:ea typeface="Arial"/>
                <a:cs typeface="Arial"/>
                <a:sym typeface="Arial"/>
              </a:rPr>
              <a:t>The chat function is also currently disabled. We will be enabling that function during the presentation. </a:t>
            </a:r>
            <a:endParaRPr sz="2300" b="0" i="0" u="none" strike="noStrike" cap="none">
              <a:solidFill>
                <a:srgbClr val="000000"/>
              </a:solidFill>
              <a:latin typeface="Arial"/>
              <a:ea typeface="Arial"/>
              <a:cs typeface="Arial"/>
              <a:sym typeface="Arial"/>
            </a:endParaRPr>
          </a:p>
          <a:p>
            <a:pPr marL="0" lvl="0" indent="0" algn="ctr" rtl="0">
              <a:spcBef>
                <a:spcPts val="1800"/>
              </a:spcBef>
              <a:spcAft>
                <a:spcPts val="1800"/>
              </a:spcAft>
              <a:buClr>
                <a:schemeClr val="dk1"/>
              </a:buClr>
              <a:buFont typeface="Arial"/>
              <a:buNone/>
            </a:pPr>
            <a:r>
              <a:rPr lang="en-US" sz="2300">
                <a:solidFill>
                  <a:schemeClr val="dk1"/>
                </a:solidFill>
              </a:rPr>
              <a:t>Please type your </a:t>
            </a:r>
            <a:r>
              <a:rPr lang="en-US" sz="2300" b="1">
                <a:solidFill>
                  <a:schemeClr val="dk1"/>
                </a:solidFill>
              </a:rPr>
              <a:t>name, union &amp; questions about the presentation</a:t>
            </a:r>
            <a:r>
              <a:rPr lang="en-US" sz="2300">
                <a:solidFill>
                  <a:schemeClr val="dk1"/>
                </a:solidFill>
              </a:rPr>
              <a:t> into the chat. Moderators will be will selecting questions to be answered by the panelists.</a:t>
            </a:r>
            <a:endParaRPr sz="2300" b="0" i="0" u="none" strike="noStrike" cap="none">
              <a:solidFill>
                <a:srgbClr val="000000"/>
              </a:solidFill>
              <a:latin typeface="Arial"/>
              <a:ea typeface="Arial"/>
              <a:cs typeface="Arial"/>
              <a:sym typeface="Arial"/>
            </a:endParaRPr>
          </a:p>
        </p:txBody>
      </p:sp>
      <p:sp>
        <p:nvSpPr>
          <p:cNvPr id="117" name="Google Shape;117;g87329d5523_0_6"/>
          <p:cNvSpPr/>
          <p:nvPr/>
        </p:nvSpPr>
        <p:spPr>
          <a:xfrm>
            <a:off x="2038294" y="1961146"/>
            <a:ext cx="77412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400" b="1" i="0" u="none" strike="noStrike" cap="none">
                <a:solidFill>
                  <a:srgbClr val="1C3AA9"/>
                </a:solidFill>
                <a:latin typeface="Arial Black"/>
                <a:ea typeface="Arial Black"/>
                <a:cs typeface="Arial Black"/>
                <a:sym typeface="Arial Black"/>
              </a:rPr>
              <a:t>Thank you for attending!</a:t>
            </a:r>
            <a:endParaRPr>
              <a:solidFill>
                <a:srgbClr val="1C3AA9"/>
              </a:solidFill>
            </a:endParaRPr>
          </a:p>
        </p:txBody>
      </p:sp>
      <p:sp>
        <p:nvSpPr>
          <p:cNvPr id="118" name="Google Shape;118;g87329d5523_0_6"/>
          <p:cNvSpPr/>
          <p:nvPr/>
        </p:nvSpPr>
        <p:spPr>
          <a:xfrm>
            <a:off x="323928" y="5754700"/>
            <a:ext cx="115809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4300" b="1">
                <a:latin typeface="Arial Black"/>
                <a:ea typeface="Arial Black"/>
                <a:cs typeface="Arial Black"/>
                <a:sym typeface="Arial Black"/>
              </a:rPr>
              <a:t>Sign in at: </a:t>
            </a:r>
            <a:r>
              <a:rPr lang="en-US" sz="4300" u="sng">
                <a:solidFill>
                  <a:schemeClr val="hlink"/>
                </a:solidFill>
                <a:hlinkClick r:id="rId5"/>
              </a:rPr>
              <a:t>https://bit.ly/UUUtownhallsurvey</a:t>
            </a:r>
            <a:endParaRPr sz="13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1720</Words>
  <Application>Microsoft Macintosh PowerPoint</Application>
  <PresentationFormat>Widescreen</PresentationFormat>
  <Paragraphs>114</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 Black</vt:lpstr>
      <vt:lpstr>Arial</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UMass Amherst Unions Represent 8,750</vt:lpstr>
      <vt:lpstr>PowerPoint Presentation</vt:lpstr>
      <vt:lpstr>Agenda</vt:lpstr>
      <vt:lpstr>Austerity:</vt:lpstr>
      <vt:lpstr>PowerPoint Presentation</vt:lpstr>
      <vt:lpstr>PowerPoint Presentation</vt:lpstr>
      <vt:lpstr>PowerPoint Presentation</vt:lpstr>
      <vt:lpstr>PowerPoint Presentation</vt:lpstr>
      <vt:lpstr>PowerPoint Presentation</vt:lpstr>
      <vt:lpstr>PowerPoint Presentation</vt:lpstr>
      <vt:lpstr>Austerity Myth Busting  </vt:lpstr>
      <vt:lpstr>PowerPoint Presentation</vt:lpstr>
      <vt:lpstr>Taking Collective Action Right Now!</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Alysha Desharnais</dc:creator>
  <cp:lastModifiedBy>Microsoft Office User</cp:lastModifiedBy>
  <cp:revision>1</cp:revision>
  <dcterms:modified xsi:type="dcterms:W3CDTF">2020-05-21T20:00:01Z</dcterms:modified>
</cp:coreProperties>
</file>