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12192000"/>
  <p:notesSz cx="6858000" cy="9144000"/>
  <p:embeddedFontLst>
    <p:embeddedFont>
      <p:font typeface="Quattrocento Sans"/>
      <p:regular r:id="rId20"/>
      <p:bold r:id="rId21"/>
      <p:italic r:id="rId22"/>
      <p:boldItalic r:id="rId23"/>
    </p:embeddedFont>
    <p:embeddedFont>
      <p:font typeface="Arial Black"/>
      <p:regular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2D200454-40CA-4A62-9FC3-DE9A4176ACB9}">
      <p15:notesGuideLst>
        <p15:guide id="1" orient="horz" pos="2880">
          <p15:clr>
            <a:srgbClr val="A4A3A4"/>
          </p15:clr>
        </p15:guide>
        <p15:guide id="2" pos="2160">
          <p15:clr>
            <a:srgbClr val="A4A3A4"/>
          </p15:clr>
        </p15:guide>
      </p15:notesGuideLst>
    </p:ext>
    <p:ext uri="http://customooxmlschemas.google.com/">
      <go:slidesCustomData xmlns:go="http://customooxmlschemas.google.com/" r:id="rId25" roundtripDataSignature="AMtx7mj/maAd9NvKBEnhxErN8QExIvKFB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font" Target="fonts/QuattrocentoSans-regular.fntdata"/><Relationship Id="rId22" Type="http://schemas.openxmlformats.org/officeDocument/2006/relationships/font" Target="fonts/QuattrocentoSans-italic.fntdata"/><Relationship Id="rId21" Type="http://schemas.openxmlformats.org/officeDocument/2006/relationships/font" Target="fonts/QuattrocentoSans-bold.fntdata"/><Relationship Id="rId24" Type="http://schemas.openxmlformats.org/officeDocument/2006/relationships/font" Target="fonts/ArialBlack-regular.fntdata"/><Relationship Id="rId23" Type="http://schemas.openxmlformats.org/officeDocument/2006/relationships/font" Target="fonts/QuattrocentoSans-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Leslie:</a:t>
            </a:r>
            <a:endParaRPr/>
          </a:p>
          <a:p>
            <a:pPr indent="0" lvl="0" marL="0" rtl="0" algn="l">
              <a:lnSpc>
                <a:spcPct val="100000"/>
              </a:lnSpc>
              <a:spcBef>
                <a:spcPts val="0"/>
              </a:spcBef>
              <a:spcAft>
                <a:spcPts val="0"/>
              </a:spcAft>
              <a:buSzPts val="1100"/>
              <a:buNone/>
            </a:pPr>
            <a:r>
              <a:rPr lang="en-US"/>
              <a:t>Welcome to the University Staff </a:t>
            </a:r>
            <a:r>
              <a:rPr lang="en-US"/>
              <a:t>Association's</a:t>
            </a:r>
            <a:r>
              <a:rPr lang="en-US"/>
              <a:t> Annual membership meeting.  We have a lot to talk about today including a vote on our proposed FY22 budget. </a:t>
            </a:r>
            <a:endParaRPr/>
          </a:p>
        </p:txBody>
      </p:sp>
      <p:sp>
        <p:nvSpPr>
          <p:cNvPr id="52" name="Google Shape;5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ebf1ff86cc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sz="1000"/>
              <a:t> Leslie:  </a:t>
            </a:r>
            <a:r>
              <a:rPr i="1" lang="en-US">
                <a:solidFill>
                  <a:schemeClr val="dk1"/>
                </a:solidFill>
              </a:rPr>
              <a:t>We fully believe that our salary proposal will be rejected (or countered) with the parameters that the Chancellor outlined in his email sent 7/21/21.  However, we will continue to ask for better and demand to get what other State units have received.</a:t>
            </a:r>
            <a:endParaRPr i="1">
              <a:solidFill>
                <a:schemeClr val="dk1"/>
              </a:solidFill>
            </a:endParaRPr>
          </a:p>
          <a:p>
            <a:pPr indent="0" lvl="0" marL="0" rtl="0" algn="l">
              <a:spcBef>
                <a:spcPts val="0"/>
              </a:spcBef>
              <a:spcAft>
                <a:spcPts val="0"/>
              </a:spcAft>
              <a:buNone/>
            </a:pPr>
            <a:r>
              <a:t/>
            </a:r>
            <a:endParaRPr/>
          </a:p>
        </p:txBody>
      </p:sp>
      <p:sp>
        <p:nvSpPr>
          <p:cNvPr id="127" name="Google Shape;127;gebf1ff86cc_0_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ebf1ff86cc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Leslie:  </a:t>
            </a:r>
            <a:r>
              <a:rPr i="1" lang="en-US">
                <a:solidFill>
                  <a:schemeClr val="dk1"/>
                </a:solidFill>
              </a:rPr>
              <a:t>Because we haven’t presented our other proposals to management yet, please understand the need not to share them in detail until presented.  We don’t want management to have advance notice and be ahead of us.</a:t>
            </a:r>
            <a:endParaRPr i="1">
              <a:solidFill>
                <a:schemeClr val="dk1"/>
              </a:solidFill>
            </a:endParaRPr>
          </a:p>
          <a:p>
            <a:pPr indent="0" lvl="0" marL="0" rtl="0" algn="l">
              <a:spcBef>
                <a:spcPts val="0"/>
              </a:spcBef>
              <a:spcAft>
                <a:spcPts val="0"/>
              </a:spcAft>
              <a:buNone/>
            </a:pPr>
            <a:r>
              <a:t/>
            </a:r>
            <a:endParaRPr/>
          </a:p>
        </p:txBody>
      </p:sp>
      <p:sp>
        <p:nvSpPr>
          <p:cNvPr id="134" name="Google Shape;134;gebf1ff86cc_0_1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ebf1ff86cc_0_2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ebf1ff86cc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Leslie:  </a:t>
            </a:r>
            <a:endParaRPr/>
          </a:p>
          <a:p>
            <a:pPr indent="0" lvl="0" marL="0" rtl="0" algn="l">
              <a:spcBef>
                <a:spcPts val="0"/>
              </a:spcBef>
              <a:spcAft>
                <a:spcPts val="0"/>
              </a:spcAft>
              <a:buNone/>
            </a:pPr>
            <a:r>
              <a:rPr lang="en-US"/>
              <a:t>Survey - we are trying to determine where there are inconsistencies in approving flexible/hybrid or remote requests for USA members.  It’s important to complete this survey so we can identify problem areas.  Only Miles and myself have access to the names of those responding and will not share that information.  We are trying to collect data based on departmental approvals and denials.</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Applying for Vacancies:  USA has pushed and pushed for the administration to abide by our contract that states that USA members have access to USA job posting 7 days in advance before the posting is open to the public.  This not being followed and we are concerned that USA members are not being considered for </a:t>
            </a:r>
            <a:r>
              <a:rPr lang="en-US"/>
              <a:t>positions</a:t>
            </a:r>
            <a:r>
              <a:rPr lang="en-US"/>
              <a:t> that they apply to, especially when they meet the </a:t>
            </a:r>
            <a:r>
              <a:rPr lang="en-US"/>
              <a:t>minimum</a:t>
            </a:r>
            <a:r>
              <a:rPr lang="en-US"/>
              <a:t> qualifications.  If you feel bypassed, please reach out.  The </a:t>
            </a:r>
            <a:r>
              <a:rPr lang="en-US"/>
              <a:t>university</a:t>
            </a:r>
            <a:r>
              <a:rPr lang="en-US"/>
              <a:t> had purchased a module that will follow our contract for page up but currently is experiencing a problem before they can go live.</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OTW - will all the VSIPs that happened, we believe that many USA members did, and still are, taking on work that was being done by someone in a higher USA graded position or PSU.  If you think this applies to you, please reach out to us.  You </a:t>
            </a:r>
            <a:r>
              <a:rPr lang="en-US"/>
              <a:t>may be</a:t>
            </a:r>
            <a:r>
              <a:rPr lang="en-US"/>
              <a:t> </a:t>
            </a:r>
            <a:r>
              <a:rPr lang="en-US"/>
              <a:t>entitled</a:t>
            </a:r>
            <a:r>
              <a:rPr lang="en-US"/>
              <a:t> to additional salary per our contract.</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CAT: Contract Action Team members will be called upon to take part in actions that will help to secure a better contract – informing coworkers, wearing stickers, caravans, sign holding, signing petitions, and participating in other worksite activities that lets the administration know that we are serious. </a:t>
            </a:r>
            <a:endParaRPr/>
          </a:p>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9" name="Google Shape;149;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8" name="Google Shape;158;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0" name="Google Shape;60;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f028b3a667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f028b3a66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Play Donna’s song</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6" name="Google Shape;8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f028b3a667_0_2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f028b3a667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Leslie:  Welcome new board members Sue Randall &amp; Tricia Gibney</a:t>
            </a:r>
            <a:endParaRPr/>
          </a:p>
          <a:p>
            <a:pPr indent="0" lvl="0" marL="0" rtl="0" algn="l">
              <a:spcBef>
                <a:spcPts val="0"/>
              </a:spcBef>
              <a:spcAft>
                <a:spcPts val="0"/>
              </a:spcAft>
              <a:buNone/>
            </a:pPr>
            <a:r>
              <a:rPr lang="en-US"/>
              <a:t>Also special thanks to the </a:t>
            </a:r>
            <a:r>
              <a:rPr lang="en-US"/>
              <a:t>Classification</a:t>
            </a:r>
            <a:r>
              <a:rPr lang="en-US"/>
              <a:t> Committee &amp; Bargaining Team.</a:t>
            </a:r>
            <a:endParaRPr/>
          </a:p>
          <a:p>
            <a:pPr indent="0" lvl="0" marL="0" rtl="0" algn="l">
              <a:spcBef>
                <a:spcPts val="0"/>
              </a:spcBef>
              <a:spcAft>
                <a:spcPts val="0"/>
              </a:spcAft>
              <a:buNone/>
            </a:pPr>
            <a:r>
              <a:rPr lang="en-US"/>
              <a:t>I want to recognize our stewards as well.  </a:t>
            </a:r>
            <a:endParaRPr/>
          </a:p>
          <a:p>
            <a:pPr indent="0" lvl="0" marL="0" rtl="0" algn="l">
              <a:spcBef>
                <a:spcPts val="0"/>
              </a:spcBef>
              <a:spcAft>
                <a:spcPts val="0"/>
              </a:spcAft>
              <a:buNone/>
            </a:pPr>
            <a:r>
              <a:rPr lang="en-US"/>
              <a:t>And a big shout out to Dave Litterer and the Elections committee for all their work with our elections and the updated constitution changes.</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 name="Google Shape;10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solidFill>
                  <a:schemeClr val="dk1"/>
                </a:solidFill>
              </a:rPr>
              <a:t>This budget was prepared on June 23, 2021 based on </a:t>
            </a:r>
            <a:r>
              <a:rPr lang="en-US"/>
              <a:t>bank statements which are</a:t>
            </a:r>
            <a:r>
              <a:rPr lang="en-US"/>
              <a:t> reconciled quarterly by our Certified Public Accountant - </a:t>
            </a:r>
            <a:endParaRPr/>
          </a:p>
          <a:p>
            <a:pPr indent="0" lvl="0" marL="0" rtl="0" algn="l">
              <a:lnSpc>
                <a:spcPct val="100000"/>
              </a:lnSpc>
              <a:spcBef>
                <a:spcPts val="0"/>
              </a:spcBef>
              <a:spcAft>
                <a:spcPts val="0"/>
              </a:spcAft>
              <a:buSzPts val="1100"/>
              <a:buNone/>
            </a:pPr>
            <a:r>
              <a:rPr lang="en-US"/>
              <a:t>Review Checking, Savings, CDs, Total Assets</a:t>
            </a:r>
            <a:endParaRPr/>
          </a:p>
          <a:p>
            <a:pPr indent="0" lvl="0" marL="0" rtl="0" algn="l">
              <a:lnSpc>
                <a:spcPct val="100000"/>
              </a:lnSpc>
              <a:spcBef>
                <a:spcPts val="0"/>
              </a:spcBef>
              <a:spcAft>
                <a:spcPts val="0"/>
              </a:spcAft>
              <a:buSzPts val="1100"/>
              <a:buNone/>
            </a:pPr>
            <a:r>
              <a:rPr lang="en-US"/>
              <a:t>Property and Equipment had no significant changes</a:t>
            </a:r>
            <a:endParaRPr/>
          </a:p>
          <a:p>
            <a:pPr indent="0" lvl="0" marL="0" rtl="0" algn="l">
              <a:lnSpc>
                <a:spcPct val="100000"/>
              </a:lnSpc>
              <a:spcBef>
                <a:spcPts val="0"/>
              </a:spcBef>
              <a:spcAft>
                <a:spcPts val="0"/>
              </a:spcAft>
              <a:buSzPts val="1100"/>
              <a:buNone/>
            </a:pPr>
            <a:r>
              <a:rPr lang="en-US"/>
              <a:t>-Note the significant increase to the bottom line in FY21 which was due to an insurance settlement that took a couple of years to be paid out.</a:t>
            </a:r>
            <a:endParaRPr/>
          </a:p>
          <a:p>
            <a:pPr indent="0" lvl="0" marL="0" rtl="0" algn="l">
              <a:lnSpc>
                <a:spcPct val="100000"/>
              </a:lnSpc>
              <a:spcBef>
                <a:spcPts val="0"/>
              </a:spcBef>
              <a:spcAft>
                <a:spcPts val="0"/>
              </a:spcAft>
              <a:buSzPts val="1100"/>
              <a:buNone/>
            </a:pPr>
            <a:r>
              <a:rPr lang="en-US"/>
              <a:t>Explain that the Budget for FY22 (lilac)  is a conservative prediction based on the previous years’ figures.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Begin the Income Statement with FY21 Actuals (blue). Point out income (dues) mention decrease in membership due to Voluntary Separation and hiring freeze. My </a:t>
            </a:r>
            <a:r>
              <a:rPr lang="en-US"/>
              <a:t>estimate</a:t>
            </a:r>
            <a:r>
              <a:rPr lang="en-US"/>
              <a:t> was conservative and the rate of hiring has dramatically increased in the past couple of months.</a:t>
            </a:r>
            <a:endParaRPr/>
          </a:p>
          <a:p>
            <a:pPr indent="0" lvl="0" marL="0" rtl="0" algn="l">
              <a:lnSpc>
                <a:spcPct val="100000"/>
              </a:lnSpc>
              <a:spcBef>
                <a:spcPts val="0"/>
              </a:spcBef>
              <a:spcAft>
                <a:spcPts val="0"/>
              </a:spcAft>
              <a:buSzPts val="1100"/>
              <a:buNone/>
            </a:pPr>
            <a:r>
              <a:rPr lang="en-US"/>
              <a:t>Discuss expense estimates based on FY20 and FY19. Note the Net Income/Loss for each fisc</a:t>
            </a:r>
            <a:r>
              <a:rPr lang="en-US"/>
              <a:t>al year. (Point out that any increase/decrease in membership will offset both income and expenses.) The bottom line is a prediction of Net Income retained. Read the net income/loss for each previous year. After subtracting out the settlement, the Actual Net income in FY21 was $35,419.76- far fewer expenses during the pandemic.  The income statement for FY22 could change from this budget based on unexpected expenses. We are updating our computers, we included money for attendance at MTA and NEA conferences similar to previous fiscal years; Applying for scholarships or virtual events could reduce those expenses.</a:t>
            </a:r>
            <a:endParaRPr/>
          </a:p>
          <a:p>
            <a:pPr indent="0" lvl="0" marL="0" rtl="0" algn="l">
              <a:lnSpc>
                <a:spcPct val="100000"/>
              </a:lnSpc>
              <a:spcBef>
                <a:spcPts val="0"/>
              </a:spcBef>
              <a:spcAft>
                <a:spcPts val="0"/>
              </a:spcAft>
              <a:buSzPts val="1100"/>
              <a:buNone/>
            </a:pPr>
            <a:r>
              <a:rPr lang="en-US"/>
              <a:t>Bottom line: prediction net income of $13,529.00 for this fiscal year. Brief Q&amp;A before taking a vote to accept or reject this budget.</a:t>
            </a:r>
            <a:endParaRPr/>
          </a:p>
          <a:p>
            <a:pPr indent="0" lvl="0" marL="0" rtl="0" algn="l">
              <a:lnSpc>
                <a:spcPct val="100000"/>
              </a:lnSpc>
              <a:spcBef>
                <a:spcPts val="0"/>
              </a:spcBef>
              <a:spcAft>
                <a:spcPts val="0"/>
              </a:spcAft>
              <a:buSzPts val="1100"/>
              <a:buNone/>
            </a:pPr>
            <a:r>
              <a:t/>
            </a:r>
            <a:endParaRPr/>
          </a:p>
        </p:txBody>
      </p:sp>
      <p:sp>
        <p:nvSpPr>
          <p:cNvPr id="108" name="Google Shape;108;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5" name="Google Shape;115;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Leslie:  USA and other UMass/Amherst unions have joined together in a coalition to present proposals common to all.  Above are 3 of these proposals and we are working on more.</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Also, USA has join in another coalition with units from across the whole UMass system.  This coalition includes classified staff (us) from all the UM campuses.  Unions such as AFSCME (normally trades), SEIU (clerical), SHARE (medical school), CSU/Boston, MTU/Lowell have come together to equalize benefits, and other contract items, to the be the same on all campuses.  We are putting together proposals that will be presented at EVERY unit’s table.   </a:t>
            </a:r>
            <a:endParaRPr/>
          </a:p>
        </p:txBody>
      </p:sp>
      <p:sp>
        <p:nvSpPr>
          <p:cNvPr id="120" name="Google Shape;120;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11"/>
          <p:cNvSpPr txBox="1"/>
          <p:nvPr>
            <p:ph type="ctrTitle"/>
          </p:nvPr>
        </p:nvSpPr>
        <p:spPr>
          <a:xfrm>
            <a:off x="415611" y="992767"/>
            <a:ext cx="11360700" cy="2736900"/>
          </a:xfrm>
          <a:prstGeom prst="rect">
            <a:avLst/>
          </a:prstGeom>
          <a:noFill/>
          <a:ln>
            <a:noFill/>
          </a:ln>
        </p:spPr>
        <p:txBody>
          <a:bodyPr anchorCtr="0" anchor="b" bIns="121900" lIns="121900" spcFirstLastPara="1" rIns="121900" wrap="square" tIns="121900">
            <a:noAutofit/>
          </a:bodyPr>
          <a:lstStyle>
            <a:lvl1pPr lvl="0" algn="ctr">
              <a:lnSpc>
                <a:spcPct val="100000"/>
              </a:lnSpc>
              <a:spcBef>
                <a:spcPts val="0"/>
              </a:spcBef>
              <a:spcAft>
                <a:spcPts val="0"/>
              </a:spcAft>
              <a:buSzPts val="6900"/>
              <a:buNone/>
              <a:defRPr sz="6900"/>
            </a:lvl1pPr>
            <a:lvl2pPr lvl="1" algn="ctr">
              <a:lnSpc>
                <a:spcPct val="100000"/>
              </a:lnSpc>
              <a:spcBef>
                <a:spcPts val="0"/>
              </a:spcBef>
              <a:spcAft>
                <a:spcPts val="0"/>
              </a:spcAft>
              <a:buSzPts val="6900"/>
              <a:buNone/>
              <a:defRPr sz="6900"/>
            </a:lvl2pPr>
            <a:lvl3pPr lvl="2" algn="ctr">
              <a:lnSpc>
                <a:spcPct val="100000"/>
              </a:lnSpc>
              <a:spcBef>
                <a:spcPts val="0"/>
              </a:spcBef>
              <a:spcAft>
                <a:spcPts val="0"/>
              </a:spcAft>
              <a:buSzPts val="6900"/>
              <a:buNone/>
              <a:defRPr sz="6900"/>
            </a:lvl3pPr>
            <a:lvl4pPr lvl="3" algn="ctr">
              <a:lnSpc>
                <a:spcPct val="100000"/>
              </a:lnSpc>
              <a:spcBef>
                <a:spcPts val="0"/>
              </a:spcBef>
              <a:spcAft>
                <a:spcPts val="0"/>
              </a:spcAft>
              <a:buSzPts val="6900"/>
              <a:buNone/>
              <a:defRPr sz="6900"/>
            </a:lvl4pPr>
            <a:lvl5pPr lvl="4" algn="ctr">
              <a:lnSpc>
                <a:spcPct val="100000"/>
              </a:lnSpc>
              <a:spcBef>
                <a:spcPts val="0"/>
              </a:spcBef>
              <a:spcAft>
                <a:spcPts val="0"/>
              </a:spcAft>
              <a:buSzPts val="6900"/>
              <a:buNone/>
              <a:defRPr sz="6900"/>
            </a:lvl5pPr>
            <a:lvl6pPr lvl="5" algn="ctr">
              <a:lnSpc>
                <a:spcPct val="100000"/>
              </a:lnSpc>
              <a:spcBef>
                <a:spcPts val="0"/>
              </a:spcBef>
              <a:spcAft>
                <a:spcPts val="0"/>
              </a:spcAft>
              <a:buSzPts val="6900"/>
              <a:buNone/>
              <a:defRPr sz="6900"/>
            </a:lvl6pPr>
            <a:lvl7pPr lvl="6" algn="ctr">
              <a:lnSpc>
                <a:spcPct val="100000"/>
              </a:lnSpc>
              <a:spcBef>
                <a:spcPts val="0"/>
              </a:spcBef>
              <a:spcAft>
                <a:spcPts val="0"/>
              </a:spcAft>
              <a:buSzPts val="6900"/>
              <a:buNone/>
              <a:defRPr sz="6900"/>
            </a:lvl7pPr>
            <a:lvl8pPr lvl="7" algn="ctr">
              <a:lnSpc>
                <a:spcPct val="100000"/>
              </a:lnSpc>
              <a:spcBef>
                <a:spcPts val="0"/>
              </a:spcBef>
              <a:spcAft>
                <a:spcPts val="0"/>
              </a:spcAft>
              <a:buSzPts val="6900"/>
              <a:buNone/>
              <a:defRPr sz="6900"/>
            </a:lvl8pPr>
            <a:lvl9pPr lvl="8" algn="ctr">
              <a:lnSpc>
                <a:spcPct val="100000"/>
              </a:lnSpc>
              <a:spcBef>
                <a:spcPts val="0"/>
              </a:spcBef>
              <a:spcAft>
                <a:spcPts val="0"/>
              </a:spcAft>
              <a:buSzPts val="6900"/>
              <a:buNone/>
              <a:defRPr sz="6900"/>
            </a:lvl9pPr>
          </a:lstStyle>
          <a:p/>
        </p:txBody>
      </p:sp>
      <p:sp>
        <p:nvSpPr>
          <p:cNvPr id="11" name="Google Shape;11;p11"/>
          <p:cNvSpPr txBox="1"/>
          <p:nvPr>
            <p:ph idx="1" type="subTitle"/>
          </p:nvPr>
        </p:nvSpPr>
        <p:spPr>
          <a:xfrm>
            <a:off x="415600" y="3778833"/>
            <a:ext cx="11360700" cy="1056900"/>
          </a:xfrm>
          <a:prstGeom prst="rect">
            <a:avLst/>
          </a:prstGeom>
          <a:noFill/>
          <a:ln>
            <a:noFill/>
          </a:ln>
        </p:spPr>
        <p:txBody>
          <a:bodyPr anchorCtr="0" anchor="t" bIns="121900" lIns="121900" spcFirstLastPara="1" rIns="121900" wrap="square" tIns="121900">
            <a:noAutofit/>
          </a:bodyPr>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p:txBody>
      </p:sp>
      <p:sp>
        <p:nvSpPr>
          <p:cNvPr id="12" name="Google Shape;12;p11"/>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20"/>
          <p:cNvSpPr txBox="1"/>
          <p:nvPr>
            <p:ph hasCustomPrompt="1" type="title"/>
          </p:nvPr>
        </p:nvSpPr>
        <p:spPr>
          <a:xfrm>
            <a:off x="415600" y="1474833"/>
            <a:ext cx="11360700" cy="2618100"/>
          </a:xfrm>
          <a:prstGeom prst="rect">
            <a:avLst/>
          </a:prstGeom>
          <a:noFill/>
          <a:ln>
            <a:noFill/>
          </a:ln>
        </p:spPr>
        <p:txBody>
          <a:bodyPr anchorCtr="0" anchor="b" bIns="121900" lIns="121900" spcFirstLastPara="1" rIns="121900" wrap="square" tIns="121900">
            <a:noAutofit/>
          </a:bodyPr>
          <a:lstStyle>
            <a:lvl1pPr lvl="0" algn="ctr">
              <a:lnSpc>
                <a:spcPct val="100000"/>
              </a:lnSpc>
              <a:spcBef>
                <a:spcPts val="0"/>
              </a:spcBef>
              <a:spcAft>
                <a:spcPts val="0"/>
              </a:spcAft>
              <a:buSzPts val="16000"/>
              <a:buNone/>
              <a:defRPr sz="16000"/>
            </a:lvl1pPr>
            <a:lvl2pPr lvl="1" algn="ctr">
              <a:lnSpc>
                <a:spcPct val="100000"/>
              </a:lnSpc>
              <a:spcBef>
                <a:spcPts val="0"/>
              </a:spcBef>
              <a:spcAft>
                <a:spcPts val="0"/>
              </a:spcAft>
              <a:buSzPts val="16000"/>
              <a:buNone/>
              <a:defRPr sz="16000"/>
            </a:lvl2pPr>
            <a:lvl3pPr lvl="2" algn="ctr">
              <a:lnSpc>
                <a:spcPct val="100000"/>
              </a:lnSpc>
              <a:spcBef>
                <a:spcPts val="0"/>
              </a:spcBef>
              <a:spcAft>
                <a:spcPts val="0"/>
              </a:spcAft>
              <a:buSzPts val="16000"/>
              <a:buNone/>
              <a:defRPr sz="16000"/>
            </a:lvl3pPr>
            <a:lvl4pPr lvl="3" algn="ctr">
              <a:lnSpc>
                <a:spcPct val="100000"/>
              </a:lnSpc>
              <a:spcBef>
                <a:spcPts val="0"/>
              </a:spcBef>
              <a:spcAft>
                <a:spcPts val="0"/>
              </a:spcAft>
              <a:buSzPts val="16000"/>
              <a:buNone/>
              <a:defRPr sz="16000"/>
            </a:lvl4pPr>
            <a:lvl5pPr lvl="4" algn="ctr">
              <a:lnSpc>
                <a:spcPct val="100000"/>
              </a:lnSpc>
              <a:spcBef>
                <a:spcPts val="0"/>
              </a:spcBef>
              <a:spcAft>
                <a:spcPts val="0"/>
              </a:spcAft>
              <a:buSzPts val="16000"/>
              <a:buNone/>
              <a:defRPr sz="16000"/>
            </a:lvl5pPr>
            <a:lvl6pPr lvl="5" algn="ctr">
              <a:lnSpc>
                <a:spcPct val="100000"/>
              </a:lnSpc>
              <a:spcBef>
                <a:spcPts val="0"/>
              </a:spcBef>
              <a:spcAft>
                <a:spcPts val="0"/>
              </a:spcAft>
              <a:buSzPts val="16000"/>
              <a:buNone/>
              <a:defRPr sz="16000"/>
            </a:lvl6pPr>
            <a:lvl7pPr lvl="6" algn="ctr">
              <a:lnSpc>
                <a:spcPct val="100000"/>
              </a:lnSpc>
              <a:spcBef>
                <a:spcPts val="0"/>
              </a:spcBef>
              <a:spcAft>
                <a:spcPts val="0"/>
              </a:spcAft>
              <a:buSzPts val="16000"/>
              <a:buNone/>
              <a:defRPr sz="16000"/>
            </a:lvl7pPr>
            <a:lvl8pPr lvl="7" algn="ctr">
              <a:lnSpc>
                <a:spcPct val="100000"/>
              </a:lnSpc>
              <a:spcBef>
                <a:spcPts val="0"/>
              </a:spcBef>
              <a:spcAft>
                <a:spcPts val="0"/>
              </a:spcAft>
              <a:buSzPts val="16000"/>
              <a:buNone/>
              <a:defRPr sz="16000"/>
            </a:lvl8pPr>
            <a:lvl9pPr lvl="8" algn="ctr">
              <a:lnSpc>
                <a:spcPct val="100000"/>
              </a:lnSpc>
              <a:spcBef>
                <a:spcPts val="0"/>
              </a:spcBef>
              <a:spcAft>
                <a:spcPts val="0"/>
              </a:spcAft>
              <a:buSzPts val="16000"/>
              <a:buNone/>
              <a:defRPr sz="16000"/>
            </a:lvl9pPr>
          </a:lstStyle>
          <a:p>
            <a:r>
              <a:t>xx%</a:t>
            </a:r>
          </a:p>
        </p:txBody>
      </p:sp>
      <p:sp>
        <p:nvSpPr>
          <p:cNvPr id="46" name="Google Shape;46;p20"/>
          <p:cNvSpPr txBox="1"/>
          <p:nvPr>
            <p:ph idx="1" type="body"/>
          </p:nvPr>
        </p:nvSpPr>
        <p:spPr>
          <a:xfrm>
            <a:off x="415600" y="4202967"/>
            <a:ext cx="11360700" cy="1734300"/>
          </a:xfrm>
          <a:prstGeom prst="rect">
            <a:avLst/>
          </a:prstGeom>
          <a:noFill/>
          <a:ln>
            <a:noFill/>
          </a:ln>
        </p:spPr>
        <p:txBody>
          <a:bodyPr anchorCtr="0" anchor="t" bIns="121900" lIns="121900" spcFirstLastPara="1" rIns="121900" wrap="square" tIns="121900">
            <a:noAutofit/>
          </a:bodyPr>
          <a:lstStyle>
            <a:lvl1pPr indent="-381000" lvl="0" marL="457200" algn="ctr">
              <a:lnSpc>
                <a:spcPct val="115000"/>
              </a:lnSpc>
              <a:spcBef>
                <a:spcPts val="0"/>
              </a:spcBef>
              <a:spcAft>
                <a:spcPts val="0"/>
              </a:spcAft>
              <a:buSzPts val="2400"/>
              <a:buChar char="●"/>
              <a:defRPr/>
            </a:lvl1pPr>
            <a:lvl2pPr indent="-349250" lvl="1" marL="914400" algn="ctr">
              <a:lnSpc>
                <a:spcPct val="115000"/>
              </a:lnSpc>
              <a:spcBef>
                <a:spcPts val="2100"/>
              </a:spcBef>
              <a:spcAft>
                <a:spcPts val="0"/>
              </a:spcAft>
              <a:buSzPts val="1900"/>
              <a:buChar char="○"/>
              <a:defRPr/>
            </a:lvl2pPr>
            <a:lvl3pPr indent="-349250" lvl="2" marL="1371600" algn="ctr">
              <a:lnSpc>
                <a:spcPct val="115000"/>
              </a:lnSpc>
              <a:spcBef>
                <a:spcPts val="2100"/>
              </a:spcBef>
              <a:spcAft>
                <a:spcPts val="0"/>
              </a:spcAft>
              <a:buSzPts val="1900"/>
              <a:buChar char="■"/>
              <a:defRPr/>
            </a:lvl3pPr>
            <a:lvl4pPr indent="-349250" lvl="3" marL="1828800" algn="ctr">
              <a:lnSpc>
                <a:spcPct val="115000"/>
              </a:lnSpc>
              <a:spcBef>
                <a:spcPts val="2100"/>
              </a:spcBef>
              <a:spcAft>
                <a:spcPts val="0"/>
              </a:spcAft>
              <a:buSzPts val="1900"/>
              <a:buChar char="●"/>
              <a:defRPr/>
            </a:lvl4pPr>
            <a:lvl5pPr indent="-349250" lvl="4" marL="2286000" algn="ctr">
              <a:lnSpc>
                <a:spcPct val="115000"/>
              </a:lnSpc>
              <a:spcBef>
                <a:spcPts val="2100"/>
              </a:spcBef>
              <a:spcAft>
                <a:spcPts val="0"/>
              </a:spcAft>
              <a:buSzPts val="1900"/>
              <a:buChar char="○"/>
              <a:defRPr/>
            </a:lvl5pPr>
            <a:lvl6pPr indent="-349250" lvl="5" marL="2743200" algn="ctr">
              <a:lnSpc>
                <a:spcPct val="115000"/>
              </a:lnSpc>
              <a:spcBef>
                <a:spcPts val="2100"/>
              </a:spcBef>
              <a:spcAft>
                <a:spcPts val="0"/>
              </a:spcAft>
              <a:buSzPts val="1900"/>
              <a:buChar char="■"/>
              <a:defRPr/>
            </a:lvl6pPr>
            <a:lvl7pPr indent="-349250" lvl="6" marL="3200400" algn="ctr">
              <a:lnSpc>
                <a:spcPct val="115000"/>
              </a:lnSpc>
              <a:spcBef>
                <a:spcPts val="2100"/>
              </a:spcBef>
              <a:spcAft>
                <a:spcPts val="0"/>
              </a:spcAft>
              <a:buSzPts val="1900"/>
              <a:buChar char="●"/>
              <a:defRPr/>
            </a:lvl7pPr>
            <a:lvl8pPr indent="-349250" lvl="7" marL="3657600" algn="ctr">
              <a:lnSpc>
                <a:spcPct val="115000"/>
              </a:lnSpc>
              <a:spcBef>
                <a:spcPts val="2100"/>
              </a:spcBef>
              <a:spcAft>
                <a:spcPts val="0"/>
              </a:spcAft>
              <a:buSzPts val="1900"/>
              <a:buChar char="○"/>
              <a:defRPr/>
            </a:lvl8pPr>
            <a:lvl9pPr indent="-349250" lvl="8" marL="4114800" algn="ctr">
              <a:lnSpc>
                <a:spcPct val="115000"/>
              </a:lnSpc>
              <a:spcBef>
                <a:spcPts val="2100"/>
              </a:spcBef>
              <a:spcAft>
                <a:spcPts val="2100"/>
              </a:spcAft>
              <a:buSzPts val="1900"/>
              <a:buChar char="■"/>
              <a:defRPr/>
            </a:lvl9pPr>
          </a:lstStyle>
          <a:p/>
        </p:txBody>
      </p:sp>
      <p:sp>
        <p:nvSpPr>
          <p:cNvPr id="47" name="Google Shape;47;p20"/>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21"/>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12"/>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15" name="Google Shape;15;p12"/>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Autofit/>
          </a:bodyPr>
          <a:lstStyle>
            <a:lvl1pPr indent="-381000" lvl="0" marL="457200" algn="l">
              <a:lnSpc>
                <a:spcPct val="115000"/>
              </a:lnSpc>
              <a:spcBef>
                <a:spcPts val="0"/>
              </a:spcBef>
              <a:spcAft>
                <a:spcPts val="0"/>
              </a:spcAft>
              <a:buSzPts val="2400"/>
              <a:buChar char="●"/>
              <a:defRPr/>
            </a:lvl1pPr>
            <a:lvl2pPr indent="-349250" lvl="1" marL="914400" algn="l">
              <a:lnSpc>
                <a:spcPct val="115000"/>
              </a:lnSpc>
              <a:spcBef>
                <a:spcPts val="2100"/>
              </a:spcBef>
              <a:spcAft>
                <a:spcPts val="0"/>
              </a:spcAft>
              <a:buSzPts val="1900"/>
              <a:buChar char="○"/>
              <a:defRPr/>
            </a:lvl2pPr>
            <a:lvl3pPr indent="-349250" lvl="2" marL="1371600" algn="l">
              <a:lnSpc>
                <a:spcPct val="115000"/>
              </a:lnSpc>
              <a:spcBef>
                <a:spcPts val="2100"/>
              </a:spcBef>
              <a:spcAft>
                <a:spcPts val="0"/>
              </a:spcAft>
              <a:buSzPts val="1900"/>
              <a:buChar char="■"/>
              <a:defRPr/>
            </a:lvl3pPr>
            <a:lvl4pPr indent="-349250" lvl="3" marL="1828800" algn="l">
              <a:lnSpc>
                <a:spcPct val="115000"/>
              </a:lnSpc>
              <a:spcBef>
                <a:spcPts val="2100"/>
              </a:spcBef>
              <a:spcAft>
                <a:spcPts val="0"/>
              </a:spcAft>
              <a:buSzPts val="1900"/>
              <a:buChar char="●"/>
              <a:defRPr/>
            </a:lvl4pPr>
            <a:lvl5pPr indent="-349250" lvl="4" marL="2286000" algn="l">
              <a:lnSpc>
                <a:spcPct val="115000"/>
              </a:lnSpc>
              <a:spcBef>
                <a:spcPts val="2100"/>
              </a:spcBef>
              <a:spcAft>
                <a:spcPts val="0"/>
              </a:spcAft>
              <a:buSzPts val="1900"/>
              <a:buChar char="○"/>
              <a:defRPr/>
            </a:lvl5pPr>
            <a:lvl6pPr indent="-349250" lvl="5" marL="2743200" algn="l">
              <a:lnSpc>
                <a:spcPct val="115000"/>
              </a:lnSpc>
              <a:spcBef>
                <a:spcPts val="2100"/>
              </a:spcBef>
              <a:spcAft>
                <a:spcPts val="0"/>
              </a:spcAft>
              <a:buSzPts val="1900"/>
              <a:buChar char="■"/>
              <a:defRPr/>
            </a:lvl6pPr>
            <a:lvl7pPr indent="-349250" lvl="6" marL="3200400" algn="l">
              <a:lnSpc>
                <a:spcPct val="115000"/>
              </a:lnSpc>
              <a:spcBef>
                <a:spcPts val="2100"/>
              </a:spcBef>
              <a:spcAft>
                <a:spcPts val="0"/>
              </a:spcAft>
              <a:buSzPts val="1900"/>
              <a:buChar char="●"/>
              <a:defRPr/>
            </a:lvl7pPr>
            <a:lvl8pPr indent="-349250" lvl="7" marL="3657600" algn="l">
              <a:lnSpc>
                <a:spcPct val="115000"/>
              </a:lnSpc>
              <a:spcBef>
                <a:spcPts val="2100"/>
              </a:spcBef>
              <a:spcAft>
                <a:spcPts val="0"/>
              </a:spcAft>
              <a:buSzPts val="1900"/>
              <a:buChar char="○"/>
              <a:defRPr/>
            </a:lvl8pPr>
            <a:lvl9pPr indent="-349250" lvl="8" marL="4114800" algn="l">
              <a:lnSpc>
                <a:spcPct val="115000"/>
              </a:lnSpc>
              <a:spcBef>
                <a:spcPts val="2100"/>
              </a:spcBef>
              <a:spcAft>
                <a:spcPts val="2100"/>
              </a:spcAft>
              <a:buSzPts val="1900"/>
              <a:buChar char="■"/>
              <a:defRPr/>
            </a:lvl9pPr>
          </a:lstStyle>
          <a:p/>
        </p:txBody>
      </p:sp>
      <p:sp>
        <p:nvSpPr>
          <p:cNvPr id="16" name="Google Shape;16;p12"/>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13"/>
          <p:cNvSpPr txBox="1"/>
          <p:nvPr>
            <p:ph type="title"/>
          </p:nvPr>
        </p:nvSpPr>
        <p:spPr>
          <a:xfrm>
            <a:off x="415600" y="2867800"/>
            <a:ext cx="11360700" cy="1122300"/>
          </a:xfrm>
          <a:prstGeom prst="rect">
            <a:avLst/>
          </a:prstGeom>
          <a:noFill/>
          <a:ln>
            <a:noFill/>
          </a:ln>
        </p:spPr>
        <p:txBody>
          <a:bodyPr anchorCtr="0" anchor="ctr" bIns="121900" lIns="121900" spcFirstLastPara="1" rIns="121900" wrap="square" tIns="121900">
            <a:noAutofit/>
          </a:bodyPr>
          <a:lstStyle>
            <a:lvl1pPr lvl="0" algn="ctr">
              <a:lnSpc>
                <a:spcPct val="100000"/>
              </a:lnSpc>
              <a:spcBef>
                <a:spcPts val="0"/>
              </a:spcBef>
              <a:spcAft>
                <a:spcPts val="0"/>
              </a:spcAft>
              <a:buSzPts val="4800"/>
              <a:buNone/>
              <a:defRPr sz="48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p:txBody>
      </p:sp>
      <p:sp>
        <p:nvSpPr>
          <p:cNvPr id="19" name="Google Shape;19;p13"/>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14"/>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22" name="Google Shape;22;p14"/>
          <p:cNvSpPr txBox="1"/>
          <p:nvPr>
            <p:ph idx="1" type="body"/>
          </p:nvPr>
        </p:nvSpPr>
        <p:spPr>
          <a:xfrm>
            <a:off x="415600" y="1536633"/>
            <a:ext cx="5333100" cy="4555200"/>
          </a:xfrm>
          <a:prstGeom prst="rect">
            <a:avLst/>
          </a:prstGeom>
          <a:noFill/>
          <a:ln>
            <a:noFill/>
          </a:ln>
        </p:spPr>
        <p:txBody>
          <a:bodyPr anchorCtr="0" anchor="t" bIns="121900" lIns="121900" spcFirstLastPara="1" rIns="121900" wrap="square" tIns="121900">
            <a:noAutofit/>
          </a:bodyPr>
          <a:lstStyle>
            <a:lvl1pPr indent="-349250" lvl="0" marL="457200" algn="l">
              <a:lnSpc>
                <a:spcPct val="115000"/>
              </a:lnSpc>
              <a:spcBef>
                <a:spcPts val="0"/>
              </a:spcBef>
              <a:spcAft>
                <a:spcPts val="0"/>
              </a:spcAft>
              <a:buSzPts val="1900"/>
              <a:buChar char="●"/>
              <a:defRPr sz="1900"/>
            </a:lvl1pPr>
            <a:lvl2pPr indent="-330200" lvl="1" marL="914400" algn="l">
              <a:lnSpc>
                <a:spcPct val="115000"/>
              </a:lnSpc>
              <a:spcBef>
                <a:spcPts val="2100"/>
              </a:spcBef>
              <a:spcAft>
                <a:spcPts val="0"/>
              </a:spcAft>
              <a:buSzPts val="1600"/>
              <a:buChar char="○"/>
              <a:defRPr sz="1600"/>
            </a:lvl2pPr>
            <a:lvl3pPr indent="-330200" lvl="2" marL="1371600" algn="l">
              <a:lnSpc>
                <a:spcPct val="115000"/>
              </a:lnSpc>
              <a:spcBef>
                <a:spcPts val="2100"/>
              </a:spcBef>
              <a:spcAft>
                <a:spcPts val="0"/>
              </a:spcAft>
              <a:buSzPts val="1600"/>
              <a:buChar char="■"/>
              <a:defRPr sz="1600"/>
            </a:lvl3pPr>
            <a:lvl4pPr indent="-330200" lvl="3" marL="1828800" algn="l">
              <a:lnSpc>
                <a:spcPct val="115000"/>
              </a:lnSpc>
              <a:spcBef>
                <a:spcPts val="2100"/>
              </a:spcBef>
              <a:spcAft>
                <a:spcPts val="0"/>
              </a:spcAft>
              <a:buSzPts val="1600"/>
              <a:buChar char="●"/>
              <a:defRPr sz="1600"/>
            </a:lvl4pPr>
            <a:lvl5pPr indent="-330200" lvl="4" marL="2286000" algn="l">
              <a:lnSpc>
                <a:spcPct val="115000"/>
              </a:lnSpc>
              <a:spcBef>
                <a:spcPts val="2100"/>
              </a:spcBef>
              <a:spcAft>
                <a:spcPts val="0"/>
              </a:spcAft>
              <a:buSzPts val="1600"/>
              <a:buChar char="○"/>
              <a:defRPr sz="1600"/>
            </a:lvl5pPr>
            <a:lvl6pPr indent="-330200" lvl="5" marL="2743200" algn="l">
              <a:lnSpc>
                <a:spcPct val="115000"/>
              </a:lnSpc>
              <a:spcBef>
                <a:spcPts val="2100"/>
              </a:spcBef>
              <a:spcAft>
                <a:spcPts val="0"/>
              </a:spcAft>
              <a:buSzPts val="1600"/>
              <a:buChar char="■"/>
              <a:defRPr sz="1600"/>
            </a:lvl6pPr>
            <a:lvl7pPr indent="-330200" lvl="6" marL="3200400" algn="l">
              <a:lnSpc>
                <a:spcPct val="115000"/>
              </a:lnSpc>
              <a:spcBef>
                <a:spcPts val="2100"/>
              </a:spcBef>
              <a:spcAft>
                <a:spcPts val="0"/>
              </a:spcAft>
              <a:buSzPts val="1600"/>
              <a:buChar char="●"/>
              <a:defRPr sz="1600"/>
            </a:lvl7pPr>
            <a:lvl8pPr indent="-330200" lvl="7" marL="3657600" algn="l">
              <a:lnSpc>
                <a:spcPct val="115000"/>
              </a:lnSpc>
              <a:spcBef>
                <a:spcPts val="2100"/>
              </a:spcBef>
              <a:spcAft>
                <a:spcPts val="0"/>
              </a:spcAft>
              <a:buSzPts val="1600"/>
              <a:buChar char="○"/>
              <a:defRPr sz="1600"/>
            </a:lvl8pPr>
            <a:lvl9pPr indent="-330200" lvl="8" marL="4114800" algn="l">
              <a:lnSpc>
                <a:spcPct val="115000"/>
              </a:lnSpc>
              <a:spcBef>
                <a:spcPts val="2100"/>
              </a:spcBef>
              <a:spcAft>
                <a:spcPts val="2100"/>
              </a:spcAft>
              <a:buSzPts val="1600"/>
              <a:buChar char="■"/>
              <a:defRPr sz="1600"/>
            </a:lvl9pPr>
          </a:lstStyle>
          <a:p/>
        </p:txBody>
      </p:sp>
      <p:sp>
        <p:nvSpPr>
          <p:cNvPr id="23" name="Google Shape;23;p14"/>
          <p:cNvSpPr txBox="1"/>
          <p:nvPr>
            <p:ph idx="2" type="body"/>
          </p:nvPr>
        </p:nvSpPr>
        <p:spPr>
          <a:xfrm>
            <a:off x="6443200" y="1536633"/>
            <a:ext cx="5333100" cy="4555200"/>
          </a:xfrm>
          <a:prstGeom prst="rect">
            <a:avLst/>
          </a:prstGeom>
          <a:noFill/>
          <a:ln>
            <a:noFill/>
          </a:ln>
        </p:spPr>
        <p:txBody>
          <a:bodyPr anchorCtr="0" anchor="t" bIns="121900" lIns="121900" spcFirstLastPara="1" rIns="121900" wrap="square" tIns="121900">
            <a:noAutofit/>
          </a:bodyPr>
          <a:lstStyle>
            <a:lvl1pPr indent="-349250" lvl="0" marL="457200" algn="l">
              <a:lnSpc>
                <a:spcPct val="115000"/>
              </a:lnSpc>
              <a:spcBef>
                <a:spcPts val="0"/>
              </a:spcBef>
              <a:spcAft>
                <a:spcPts val="0"/>
              </a:spcAft>
              <a:buSzPts val="1900"/>
              <a:buChar char="●"/>
              <a:defRPr sz="1900"/>
            </a:lvl1pPr>
            <a:lvl2pPr indent="-330200" lvl="1" marL="914400" algn="l">
              <a:lnSpc>
                <a:spcPct val="115000"/>
              </a:lnSpc>
              <a:spcBef>
                <a:spcPts val="2100"/>
              </a:spcBef>
              <a:spcAft>
                <a:spcPts val="0"/>
              </a:spcAft>
              <a:buSzPts val="1600"/>
              <a:buChar char="○"/>
              <a:defRPr sz="1600"/>
            </a:lvl2pPr>
            <a:lvl3pPr indent="-330200" lvl="2" marL="1371600" algn="l">
              <a:lnSpc>
                <a:spcPct val="115000"/>
              </a:lnSpc>
              <a:spcBef>
                <a:spcPts val="2100"/>
              </a:spcBef>
              <a:spcAft>
                <a:spcPts val="0"/>
              </a:spcAft>
              <a:buSzPts val="1600"/>
              <a:buChar char="■"/>
              <a:defRPr sz="1600"/>
            </a:lvl3pPr>
            <a:lvl4pPr indent="-330200" lvl="3" marL="1828800" algn="l">
              <a:lnSpc>
                <a:spcPct val="115000"/>
              </a:lnSpc>
              <a:spcBef>
                <a:spcPts val="2100"/>
              </a:spcBef>
              <a:spcAft>
                <a:spcPts val="0"/>
              </a:spcAft>
              <a:buSzPts val="1600"/>
              <a:buChar char="●"/>
              <a:defRPr sz="1600"/>
            </a:lvl4pPr>
            <a:lvl5pPr indent="-330200" lvl="4" marL="2286000" algn="l">
              <a:lnSpc>
                <a:spcPct val="115000"/>
              </a:lnSpc>
              <a:spcBef>
                <a:spcPts val="2100"/>
              </a:spcBef>
              <a:spcAft>
                <a:spcPts val="0"/>
              </a:spcAft>
              <a:buSzPts val="1600"/>
              <a:buChar char="○"/>
              <a:defRPr sz="1600"/>
            </a:lvl5pPr>
            <a:lvl6pPr indent="-330200" lvl="5" marL="2743200" algn="l">
              <a:lnSpc>
                <a:spcPct val="115000"/>
              </a:lnSpc>
              <a:spcBef>
                <a:spcPts val="2100"/>
              </a:spcBef>
              <a:spcAft>
                <a:spcPts val="0"/>
              </a:spcAft>
              <a:buSzPts val="1600"/>
              <a:buChar char="■"/>
              <a:defRPr sz="1600"/>
            </a:lvl6pPr>
            <a:lvl7pPr indent="-330200" lvl="6" marL="3200400" algn="l">
              <a:lnSpc>
                <a:spcPct val="115000"/>
              </a:lnSpc>
              <a:spcBef>
                <a:spcPts val="2100"/>
              </a:spcBef>
              <a:spcAft>
                <a:spcPts val="0"/>
              </a:spcAft>
              <a:buSzPts val="1600"/>
              <a:buChar char="●"/>
              <a:defRPr sz="1600"/>
            </a:lvl7pPr>
            <a:lvl8pPr indent="-330200" lvl="7" marL="3657600" algn="l">
              <a:lnSpc>
                <a:spcPct val="115000"/>
              </a:lnSpc>
              <a:spcBef>
                <a:spcPts val="2100"/>
              </a:spcBef>
              <a:spcAft>
                <a:spcPts val="0"/>
              </a:spcAft>
              <a:buSzPts val="1600"/>
              <a:buChar char="○"/>
              <a:defRPr sz="1600"/>
            </a:lvl8pPr>
            <a:lvl9pPr indent="-330200" lvl="8" marL="4114800" algn="l">
              <a:lnSpc>
                <a:spcPct val="115000"/>
              </a:lnSpc>
              <a:spcBef>
                <a:spcPts val="2100"/>
              </a:spcBef>
              <a:spcAft>
                <a:spcPts val="2100"/>
              </a:spcAft>
              <a:buSzPts val="1600"/>
              <a:buChar char="■"/>
              <a:defRPr sz="1600"/>
            </a:lvl9pPr>
          </a:lstStyle>
          <a:p/>
        </p:txBody>
      </p:sp>
      <p:sp>
        <p:nvSpPr>
          <p:cNvPr id="24" name="Google Shape;24;p14"/>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15"/>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27" name="Google Shape;27;p15"/>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16"/>
          <p:cNvSpPr txBox="1"/>
          <p:nvPr>
            <p:ph type="title"/>
          </p:nvPr>
        </p:nvSpPr>
        <p:spPr>
          <a:xfrm>
            <a:off x="415600" y="740800"/>
            <a:ext cx="3744000" cy="1007700"/>
          </a:xfrm>
          <a:prstGeom prst="rect">
            <a:avLst/>
          </a:prstGeom>
          <a:noFill/>
          <a:ln>
            <a:noFill/>
          </a:ln>
        </p:spPr>
        <p:txBody>
          <a:bodyPr anchorCtr="0" anchor="b" bIns="121900" lIns="121900" spcFirstLastPara="1" rIns="121900" wrap="square" tIns="121900">
            <a:noAutofit/>
          </a:bodyPr>
          <a:lstStyle>
            <a:lvl1pPr lvl="0" algn="l">
              <a:lnSpc>
                <a:spcPct val="100000"/>
              </a:lnSpc>
              <a:spcBef>
                <a:spcPts val="0"/>
              </a:spcBef>
              <a:spcAft>
                <a:spcPts val="0"/>
              </a:spcAft>
              <a:buSzPts val="3200"/>
              <a:buNone/>
              <a:defRPr sz="3200"/>
            </a:lvl1pPr>
            <a:lvl2pPr lvl="1" algn="l">
              <a:lnSpc>
                <a:spcPct val="100000"/>
              </a:lnSpc>
              <a:spcBef>
                <a:spcPts val="0"/>
              </a:spcBef>
              <a:spcAft>
                <a:spcPts val="0"/>
              </a:spcAft>
              <a:buSzPts val="3200"/>
              <a:buNone/>
              <a:defRPr sz="3200"/>
            </a:lvl2pPr>
            <a:lvl3pPr lvl="2" algn="l">
              <a:lnSpc>
                <a:spcPct val="100000"/>
              </a:lnSpc>
              <a:spcBef>
                <a:spcPts val="0"/>
              </a:spcBef>
              <a:spcAft>
                <a:spcPts val="0"/>
              </a:spcAft>
              <a:buSzPts val="3200"/>
              <a:buNone/>
              <a:defRPr sz="3200"/>
            </a:lvl3pPr>
            <a:lvl4pPr lvl="3" algn="l">
              <a:lnSpc>
                <a:spcPct val="100000"/>
              </a:lnSpc>
              <a:spcBef>
                <a:spcPts val="0"/>
              </a:spcBef>
              <a:spcAft>
                <a:spcPts val="0"/>
              </a:spcAft>
              <a:buSzPts val="3200"/>
              <a:buNone/>
              <a:defRPr sz="3200"/>
            </a:lvl4pPr>
            <a:lvl5pPr lvl="4" algn="l">
              <a:lnSpc>
                <a:spcPct val="100000"/>
              </a:lnSpc>
              <a:spcBef>
                <a:spcPts val="0"/>
              </a:spcBef>
              <a:spcAft>
                <a:spcPts val="0"/>
              </a:spcAft>
              <a:buSzPts val="3200"/>
              <a:buNone/>
              <a:defRPr sz="3200"/>
            </a:lvl5pPr>
            <a:lvl6pPr lvl="5" algn="l">
              <a:lnSpc>
                <a:spcPct val="100000"/>
              </a:lnSpc>
              <a:spcBef>
                <a:spcPts val="0"/>
              </a:spcBef>
              <a:spcAft>
                <a:spcPts val="0"/>
              </a:spcAft>
              <a:buSzPts val="3200"/>
              <a:buNone/>
              <a:defRPr sz="3200"/>
            </a:lvl6pPr>
            <a:lvl7pPr lvl="6" algn="l">
              <a:lnSpc>
                <a:spcPct val="100000"/>
              </a:lnSpc>
              <a:spcBef>
                <a:spcPts val="0"/>
              </a:spcBef>
              <a:spcAft>
                <a:spcPts val="0"/>
              </a:spcAft>
              <a:buSzPts val="3200"/>
              <a:buNone/>
              <a:defRPr sz="3200"/>
            </a:lvl7pPr>
            <a:lvl8pPr lvl="7" algn="l">
              <a:lnSpc>
                <a:spcPct val="100000"/>
              </a:lnSpc>
              <a:spcBef>
                <a:spcPts val="0"/>
              </a:spcBef>
              <a:spcAft>
                <a:spcPts val="0"/>
              </a:spcAft>
              <a:buSzPts val="3200"/>
              <a:buNone/>
              <a:defRPr sz="3200"/>
            </a:lvl8pPr>
            <a:lvl9pPr lvl="8" algn="l">
              <a:lnSpc>
                <a:spcPct val="100000"/>
              </a:lnSpc>
              <a:spcBef>
                <a:spcPts val="0"/>
              </a:spcBef>
              <a:spcAft>
                <a:spcPts val="0"/>
              </a:spcAft>
              <a:buSzPts val="3200"/>
              <a:buNone/>
              <a:defRPr sz="3200"/>
            </a:lvl9pPr>
          </a:lstStyle>
          <a:p/>
        </p:txBody>
      </p:sp>
      <p:sp>
        <p:nvSpPr>
          <p:cNvPr id="30" name="Google Shape;30;p16"/>
          <p:cNvSpPr txBox="1"/>
          <p:nvPr>
            <p:ph idx="1" type="body"/>
          </p:nvPr>
        </p:nvSpPr>
        <p:spPr>
          <a:xfrm>
            <a:off x="415600" y="1852800"/>
            <a:ext cx="3744000" cy="4239300"/>
          </a:xfrm>
          <a:prstGeom prst="rect">
            <a:avLst/>
          </a:prstGeom>
          <a:noFill/>
          <a:ln>
            <a:noFill/>
          </a:ln>
        </p:spPr>
        <p:txBody>
          <a:bodyPr anchorCtr="0" anchor="t" bIns="121900" lIns="121900" spcFirstLastPara="1" rIns="121900" wrap="square" tIns="121900">
            <a:noAutofit/>
          </a:bodyPr>
          <a:lstStyle>
            <a:lvl1pPr indent="-330200" lvl="0" marL="457200" algn="l">
              <a:lnSpc>
                <a:spcPct val="115000"/>
              </a:lnSpc>
              <a:spcBef>
                <a:spcPts val="0"/>
              </a:spcBef>
              <a:spcAft>
                <a:spcPts val="0"/>
              </a:spcAft>
              <a:buSzPts val="1600"/>
              <a:buChar char="●"/>
              <a:defRPr sz="1600"/>
            </a:lvl1pPr>
            <a:lvl2pPr indent="-330200" lvl="1" marL="914400" algn="l">
              <a:lnSpc>
                <a:spcPct val="115000"/>
              </a:lnSpc>
              <a:spcBef>
                <a:spcPts val="2100"/>
              </a:spcBef>
              <a:spcAft>
                <a:spcPts val="0"/>
              </a:spcAft>
              <a:buSzPts val="1600"/>
              <a:buChar char="○"/>
              <a:defRPr sz="1600"/>
            </a:lvl2pPr>
            <a:lvl3pPr indent="-330200" lvl="2" marL="1371600" algn="l">
              <a:lnSpc>
                <a:spcPct val="115000"/>
              </a:lnSpc>
              <a:spcBef>
                <a:spcPts val="2100"/>
              </a:spcBef>
              <a:spcAft>
                <a:spcPts val="0"/>
              </a:spcAft>
              <a:buSzPts val="1600"/>
              <a:buChar char="■"/>
              <a:defRPr sz="1600"/>
            </a:lvl3pPr>
            <a:lvl4pPr indent="-330200" lvl="3" marL="1828800" algn="l">
              <a:lnSpc>
                <a:spcPct val="115000"/>
              </a:lnSpc>
              <a:spcBef>
                <a:spcPts val="2100"/>
              </a:spcBef>
              <a:spcAft>
                <a:spcPts val="0"/>
              </a:spcAft>
              <a:buSzPts val="1600"/>
              <a:buChar char="●"/>
              <a:defRPr sz="1600"/>
            </a:lvl4pPr>
            <a:lvl5pPr indent="-330200" lvl="4" marL="2286000" algn="l">
              <a:lnSpc>
                <a:spcPct val="115000"/>
              </a:lnSpc>
              <a:spcBef>
                <a:spcPts val="2100"/>
              </a:spcBef>
              <a:spcAft>
                <a:spcPts val="0"/>
              </a:spcAft>
              <a:buSzPts val="1600"/>
              <a:buChar char="○"/>
              <a:defRPr sz="1600"/>
            </a:lvl5pPr>
            <a:lvl6pPr indent="-330200" lvl="5" marL="2743200" algn="l">
              <a:lnSpc>
                <a:spcPct val="115000"/>
              </a:lnSpc>
              <a:spcBef>
                <a:spcPts val="2100"/>
              </a:spcBef>
              <a:spcAft>
                <a:spcPts val="0"/>
              </a:spcAft>
              <a:buSzPts val="1600"/>
              <a:buChar char="■"/>
              <a:defRPr sz="1600"/>
            </a:lvl6pPr>
            <a:lvl7pPr indent="-330200" lvl="6" marL="3200400" algn="l">
              <a:lnSpc>
                <a:spcPct val="115000"/>
              </a:lnSpc>
              <a:spcBef>
                <a:spcPts val="2100"/>
              </a:spcBef>
              <a:spcAft>
                <a:spcPts val="0"/>
              </a:spcAft>
              <a:buSzPts val="1600"/>
              <a:buChar char="●"/>
              <a:defRPr sz="1600"/>
            </a:lvl7pPr>
            <a:lvl8pPr indent="-330200" lvl="7" marL="3657600" algn="l">
              <a:lnSpc>
                <a:spcPct val="115000"/>
              </a:lnSpc>
              <a:spcBef>
                <a:spcPts val="2100"/>
              </a:spcBef>
              <a:spcAft>
                <a:spcPts val="0"/>
              </a:spcAft>
              <a:buSzPts val="1600"/>
              <a:buChar char="○"/>
              <a:defRPr sz="1600"/>
            </a:lvl8pPr>
            <a:lvl9pPr indent="-330200" lvl="8" marL="4114800" algn="l">
              <a:lnSpc>
                <a:spcPct val="115000"/>
              </a:lnSpc>
              <a:spcBef>
                <a:spcPts val="2100"/>
              </a:spcBef>
              <a:spcAft>
                <a:spcPts val="2100"/>
              </a:spcAft>
              <a:buSzPts val="1600"/>
              <a:buChar char="■"/>
              <a:defRPr sz="1600"/>
            </a:lvl9pPr>
          </a:lstStyle>
          <a:p/>
        </p:txBody>
      </p:sp>
      <p:sp>
        <p:nvSpPr>
          <p:cNvPr id="31" name="Google Shape;31;p16"/>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7"/>
          <p:cNvSpPr txBox="1"/>
          <p:nvPr>
            <p:ph type="title"/>
          </p:nvPr>
        </p:nvSpPr>
        <p:spPr>
          <a:xfrm>
            <a:off x="653667" y="600200"/>
            <a:ext cx="8490300" cy="5454300"/>
          </a:xfrm>
          <a:prstGeom prst="rect">
            <a:avLst/>
          </a:prstGeom>
          <a:noFill/>
          <a:ln>
            <a:noFill/>
          </a:ln>
        </p:spPr>
        <p:txBody>
          <a:bodyPr anchorCtr="0" anchor="ctr" bIns="121900" lIns="121900" spcFirstLastPara="1" rIns="121900" wrap="square" tIns="121900">
            <a:noAutofit/>
          </a:bodyPr>
          <a:lstStyle>
            <a:lvl1pPr lvl="0" algn="l">
              <a:lnSpc>
                <a:spcPct val="100000"/>
              </a:lnSpc>
              <a:spcBef>
                <a:spcPts val="0"/>
              </a:spcBef>
              <a:spcAft>
                <a:spcPts val="0"/>
              </a:spcAft>
              <a:buSzPts val="6400"/>
              <a:buNone/>
              <a:defRPr sz="6400"/>
            </a:lvl1pPr>
            <a:lvl2pPr lvl="1" algn="l">
              <a:lnSpc>
                <a:spcPct val="100000"/>
              </a:lnSpc>
              <a:spcBef>
                <a:spcPts val="0"/>
              </a:spcBef>
              <a:spcAft>
                <a:spcPts val="0"/>
              </a:spcAft>
              <a:buSzPts val="6400"/>
              <a:buNone/>
              <a:defRPr sz="6400"/>
            </a:lvl2pPr>
            <a:lvl3pPr lvl="2" algn="l">
              <a:lnSpc>
                <a:spcPct val="100000"/>
              </a:lnSpc>
              <a:spcBef>
                <a:spcPts val="0"/>
              </a:spcBef>
              <a:spcAft>
                <a:spcPts val="0"/>
              </a:spcAft>
              <a:buSzPts val="6400"/>
              <a:buNone/>
              <a:defRPr sz="6400"/>
            </a:lvl3pPr>
            <a:lvl4pPr lvl="3" algn="l">
              <a:lnSpc>
                <a:spcPct val="100000"/>
              </a:lnSpc>
              <a:spcBef>
                <a:spcPts val="0"/>
              </a:spcBef>
              <a:spcAft>
                <a:spcPts val="0"/>
              </a:spcAft>
              <a:buSzPts val="6400"/>
              <a:buNone/>
              <a:defRPr sz="6400"/>
            </a:lvl4pPr>
            <a:lvl5pPr lvl="4" algn="l">
              <a:lnSpc>
                <a:spcPct val="100000"/>
              </a:lnSpc>
              <a:spcBef>
                <a:spcPts val="0"/>
              </a:spcBef>
              <a:spcAft>
                <a:spcPts val="0"/>
              </a:spcAft>
              <a:buSzPts val="6400"/>
              <a:buNone/>
              <a:defRPr sz="6400"/>
            </a:lvl5pPr>
            <a:lvl6pPr lvl="5" algn="l">
              <a:lnSpc>
                <a:spcPct val="100000"/>
              </a:lnSpc>
              <a:spcBef>
                <a:spcPts val="0"/>
              </a:spcBef>
              <a:spcAft>
                <a:spcPts val="0"/>
              </a:spcAft>
              <a:buSzPts val="6400"/>
              <a:buNone/>
              <a:defRPr sz="6400"/>
            </a:lvl6pPr>
            <a:lvl7pPr lvl="6" algn="l">
              <a:lnSpc>
                <a:spcPct val="100000"/>
              </a:lnSpc>
              <a:spcBef>
                <a:spcPts val="0"/>
              </a:spcBef>
              <a:spcAft>
                <a:spcPts val="0"/>
              </a:spcAft>
              <a:buSzPts val="6400"/>
              <a:buNone/>
              <a:defRPr sz="6400"/>
            </a:lvl7pPr>
            <a:lvl8pPr lvl="7" algn="l">
              <a:lnSpc>
                <a:spcPct val="100000"/>
              </a:lnSpc>
              <a:spcBef>
                <a:spcPts val="0"/>
              </a:spcBef>
              <a:spcAft>
                <a:spcPts val="0"/>
              </a:spcAft>
              <a:buSzPts val="6400"/>
              <a:buNone/>
              <a:defRPr sz="6400"/>
            </a:lvl8pPr>
            <a:lvl9pPr lvl="8" algn="l">
              <a:lnSpc>
                <a:spcPct val="100000"/>
              </a:lnSpc>
              <a:spcBef>
                <a:spcPts val="0"/>
              </a:spcBef>
              <a:spcAft>
                <a:spcPts val="0"/>
              </a:spcAft>
              <a:buSzPts val="6400"/>
              <a:buNone/>
              <a:defRPr sz="6400"/>
            </a:lvl9pPr>
          </a:lstStyle>
          <a:p/>
        </p:txBody>
      </p:sp>
      <p:sp>
        <p:nvSpPr>
          <p:cNvPr id="34" name="Google Shape;34;p17"/>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8"/>
          <p:cNvSpPr/>
          <p:nvPr/>
        </p:nvSpPr>
        <p:spPr>
          <a:xfrm>
            <a:off x="6096000" y="-167"/>
            <a:ext cx="6096000" cy="6858000"/>
          </a:xfrm>
          <a:prstGeom prst="rect">
            <a:avLst/>
          </a:prstGeom>
          <a:solidFill>
            <a:schemeClr val="lt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8"/>
          <p:cNvSpPr txBox="1"/>
          <p:nvPr>
            <p:ph type="title"/>
          </p:nvPr>
        </p:nvSpPr>
        <p:spPr>
          <a:xfrm>
            <a:off x="354000" y="1644233"/>
            <a:ext cx="5393700" cy="1976400"/>
          </a:xfrm>
          <a:prstGeom prst="rect">
            <a:avLst/>
          </a:prstGeom>
          <a:noFill/>
          <a:ln>
            <a:noFill/>
          </a:ln>
        </p:spPr>
        <p:txBody>
          <a:bodyPr anchorCtr="0" anchor="b" bIns="121900" lIns="121900" spcFirstLastPara="1" rIns="121900" wrap="square" tIns="121900">
            <a:noAutofit/>
          </a:bodyPr>
          <a:lstStyle>
            <a:lvl1pPr lvl="0" algn="ctr">
              <a:lnSpc>
                <a:spcPct val="100000"/>
              </a:lnSpc>
              <a:spcBef>
                <a:spcPts val="0"/>
              </a:spcBef>
              <a:spcAft>
                <a:spcPts val="0"/>
              </a:spcAft>
              <a:buSzPts val="5600"/>
              <a:buNone/>
              <a:defRPr sz="5600"/>
            </a:lvl1pPr>
            <a:lvl2pPr lvl="1" algn="ctr">
              <a:lnSpc>
                <a:spcPct val="100000"/>
              </a:lnSpc>
              <a:spcBef>
                <a:spcPts val="0"/>
              </a:spcBef>
              <a:spcAft>
                <a:spcPts val="0"/>
              </a:spcAft>
              <a:buSzPts val="5600"/>
              <a:buNone/>
              <a:defRPr sz="5600"/>
            </a:lvl2pPr>
            <a:lvl3pPr lvl="2" algn="ctr">
              <a:lnSpc>
                <a:spcPct val="100000"/>
              </a:lnSpc>
              <a:spcBef>
                <a:spcPts val="0"/>
              </a:spcBef>
              <a:spcAft>
                <a:spcPts val="0"/>
              </a:spcAft>
              <a:buSzPts val="5600"/>
              <a:buNone/>
              <a:defRPr sz="5600"/>
            </a:lvl3pPr>
            <a:lvl4pPr lvl="3" algn="ctr">
              <a:lnSpc>
                <a:spcPct val="100000"/>
              </a:lnSpc>
              <a:spcBef>
                <a:spcPts val="0"/>
              </a:spcBef>
              <a:spcAft>
                <a:spcPts val="0"/>
              </a:spcAft>
              <a:buSzPts val="5600"/>
              <a:buNone/>
              <a:defRPr sz="5600"/>
            </a:lvl4pPr>
            <a:lvl5pPr lvl="4" algn="ctr">
              <a:lnSpc>
                <a:spcPct val="100000"/>
              </a:lnSpc>
              <a:spcBef>
                <a:spcPts val="0"/>
              </a:spcBef>
              <a:spcAft>
                <a:spcPts val="0"/>
              </a:spcAft>
              <a:buSzPts val="5600"/>
              <a:buNone/>
              <a:defRPr sz="5600"/>
            </a:lvl5pPr>
            <a:lvl6pPr lvl="5" algn="ctr">
              <a:lnSpc>
                <a:spcPct val="100000"/>
              </a:lnSpc>
              <a:spcBef>
                <a:spcPts val="0"/>
              </a:spcBef>
              <a:spcAft>
                <a:spcPts val="0"/>
              </a:spcAft>
              <a:buSzPts val="5600"/>
              <a:buNone/>
              <a:defRPr sz="5600"/>
            </a:lvl6pPr>
            <a:lvl7pPr lvl="6" algn="ctr">
              <a:lnSpc>
                <a:spcPct val="100000"/>
              </a:lnSpc>
              <a:spcBef>
                <a:spcPts val="0"/>
              </a:spcBef>
              <a:spcAft>
                <a:spcPts val="0"/>
              </a:spcAft>
              <a:buSzPts val="5600"/>
              <a:buNone/>
              <a:defRPr sz="5600"/>
            </a:lvl7pPr>
            <a:lvl8pPr lvl="7" algn="ctr">
              <a:lnSpc>
                <a:spcPct val="100000"/>
              </a:lnSpc>
              <a:spcBef>
                <a:spcPts val="0"/>
              </a:spcBef>
              <a:spcAft>
                <a:spcPts val="0"/>
              </a:spcAft>
              <a:buSzPts val="5600"/>
              <a:buNone/>
              <a:defRPr sz="5600"/>
            </a:lvl8pPr>
            <a:lvl9pPr lvl="8" algn="ctr">
              <a:lnSpc>
                <a:spcPct val="100000"/>
              </a:lnSpc>
              <a:spcBef>
                <a:spcPts val="0"/>
              </a:spcBef>
              <a:spcAft>
                <a:spcPts val="0"/>
              </a:spcAft>
              <a:buSzPts val="5600"/>
              <a:buNone/>
              <a:defRPr sz="5600"/>
            </a:lvl9pPr>
          </a:lstStyle>
          <a:p/>
        </p:txBody>
      </p:sp>
      <p:sp>
        <p:nvSpPr>
          <p:cNvPr id="38" name="Google Shape;38;p18"/>
          <p:cNvSpPr txBox="1"/>
          <p:nvPr>
            <p:ph idx="1" type="subTitle"/>
          </p:nvPr>
        </p:nvSpPr>
        <p:spPr>
          <a:xfrm>
            <a:off x="354000" y="3737433"/>
            <a:ext cx="5393700" cy="1646700"/>
          </a:xfrm>
          <a:prstGeom prst="rect">
            <a:avLst/>
          </a:prstGeom>
          <a:noFill/>
          <a:ln>
            <a:noFill/>
          </a:ln>
        </p:spPr>
        <p:txBody>
          <a:bodyPr anchorCtr="0" anchor="t" bIns="121900" lIns="121900" spcFirstLastPara="1" rIns="121900" wrap="square" tIns="12190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39" name="Google Shape;39;p18"/>
          <p:cNvSpPr txBox="1"/>
          <p:nvPr>
            <p:ph idx="2" type="body"/>
          </p:nvPr>
        </p:nvSpPr>
        <p:spPr>
          <a:xfrm>
            <a:off x="6586000" y="965433"/>
            <a:ext cx="5115900" cy="4926900"/>
          </a:xfrm>
          <a:prstGeom prst="rect">
            <a:avLst/>
          </a:prstGeom>
          <a:noFill/>
          <a:ln>
            <a:noFill/>
          </a:ln>
        </p:spPr>
        <p:txBody>
          <a:bodyPr anchorCtr="0" anchor="ctr" bIns="121900" lIns="121900" spcFirstLastPara="1" rIns="121900" wrap="square" tIns="121900">
            <a:noAutofit/>
          </a:bodyPr>
          <a:lstStyle>
            <a:lvl1pPr indent="-381000" lvl="0" marL="457200" algn="l">
              <a:lnSpc>
                <a:spcPct val="115000"/>
              </a:lnSpc>
              <a:spcBef>
                <a:spcPts val="0"/>
              </a:spcBef>
              <a:spcAft>
                <a:spcPts val="0"/>
              </a:spcAft>
              <a:buSzPts val="2400"/>
              <a:buChar char="●"/>
              <a:defRPr/>
            </a:lvl1pPr>
            <a:lvl2pPr indent="-349250" lvl="1" marL="914400" algn="l">
              <a:lnSpc>
                <a:spcPct val="115000"/>
              </a:lnSpc>
              <a:spcBef>
                <a:spcPts val="2100"/>
              </a:spcBef>
              <a:spcAft>
                <a:spcPts val="0"/>
              </a:spcAft>
              <a:buSzPts val="1900"/>
              <a:buChar char="○"/>
              <a:defRPr/>
            </a:lvl2pPr>
            <a:lvl3pPr indent="-349250" lvl="2" marL="1371600" algn="l">
              <a:lnSpc>
                <a:spcPct val="115000"/>
              </a:lnSpc>
              <a:spcBef>
                <a:spcPts val="2100"/>
              </a:spcBef>
              <a:spcAft>
                <a:spcPts val="0"/>
              </a:spcAft>
              <a:buSzPts val="1900"/>
              <a:buChar char="■"/>
              <a:defRPr/>
            </a:lvl3pPr>
            <a:lvl4pPr indent="-349250" lvl="3" marL="1828800" algn="l">
              <a:lnSpc>
                <a:spcPct val="115000"/>
              </a:lnSpc>
              <a:spcBef>
                <a:spcPts val="2100"/>
              </a:spcBef>
              <a:spcAft>
                <a:spcPts val="0"/>
              </a:spcAft>
              <a:buSzPts val="1900"/>
              <a:buChar char="●"/>
              <a:defRPr/>
            </a:lvl4pPr>
            <a:lvl5pPr indent="-349250" lvl="4" marL="2286000" algn="l">
              <a:lnSpc>
                <a:spcPct val="115000"/>
              </a:lnSpc>
              <a:spcBef>
                <a:spcPts val="2100"/>
              </a:spcBef>
              <a:spcAft>
                <a:spcPts val="0"/>
              </a:spcAft>
              <a:buSzPts val="1900"/>
              <a:buChar char="○"/>
              <a:defRPr/>
            </a:lvl5pPr>
            <a:lvl6pPr indent="-349250" lvl="5" marL="2743200" algn="l">
              <a:lnSpc>
                <a:spcPct val="115000"/>
              </a:lnSpc>
              <a:spcBef>
                <a:spcPts val="2100"/>
              </a:spcBef>
              <a:spcAft>
                <a:spcPts val="0"/>
              </a:spcAft>
              <a:buSzPts val="1900"/>
              <a:buChar char="■"/>
              <a:defRPr/>
            </a:lvl6pPr>
            <a:lvl7pPr indent="-349250" lvl="6" marL="3200400" algn="l">
              <a:lnSpc>
                <a:spcPct val="115000"/>
              </a:lnSpc>
              <a:spcBef>
                <a:spcPts val="2100"/>
              </a:spcBef>
              <a:spcAft>
                <a:spcPts val="0"/>
              </a:spcAft>
              <a:buSzPts val="1900"/>
              <a:buChar char="●"/>
              <a:defRPr/>
            </a:lvl7pPr>
            <a:lvl8pPr indent="-349250" lvl="7" marL="3657600" algn="l">
              <a:lnSpc>
                <a:spcPct val="115000"/>
              </a:lnSpc>
              <a:spcBef>
                <a:spcPts val="2100"/>
              </a:spcBef>
              <a:spcAft>
                <a:spcPts val="0"/>
              </a:spcAft>
              <a:buSzPts val="1900"/>
              <a:buChar char="○"/>
              <a:defRPr/>
            </a:lvl8pPr>
            <a:lvl9pPr indent="-349250" lvl="8" marL="4114800" algn="l">
              <a:lnSpc>
                <a:spcPct val="115000"/>
              </a:lnSpc>
              <a:spcBef>
                <a:spcPts val="2100"/>
              </a:spcBef>
              <a:spcAft>
                <a:spcPts val="2100"/>
              </a:spcAft>
              <a:buSzPts val="1900"/>
              <a:buChar char="■"/>
              <a:defRPr/>
            </a:lvl9pPr>
          </a:lstStyle>
          <a:p/>
        </p:txBody>
      </p:sp>
      <p:sp>
        <p:nvSpPr>
          <p:cNvPr id="40" name="Google Shape;40;p18"/>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9"/>
          <p:cNvSpPr txBox="1"/>
          <p:nvPr>
            <p:ph idx="1" type="body"/>
          </p:nvPr>
        </p:nvSpPr>
        <p:spPr>
          <a:xfrm>
            <a:off x="415600" y="5640767"/>
            <a:ext cx="7998300" cy="806700"/>
          </a:xfrm>
          <a:prstGeom prst="rect">
            <a:avLst/>
          </a:prstGeom>
          <a:noFill/>
          <a:ln>
            <a:noFill/>
          </a:ln>
        </p:spPr>
        <p:txBody>
          <a:bodyPr anchorCtr="0" anchor="ctr" bIns="121900" lIns="121900" spcFirstLastPara="1" rIns="121900" wrap="square" tIns="121900">
            <a:noAutofit/>
          </a:bodyPr>
          <a:lstStyle>
            <a:lvl1pPr indent="-228600" lvl="0" marL="457200" algn="l">
              <a:lnSpc>
                <a:spcPct val="100000"/>
              </a:lnSpc>
              <a:spcBef>
                <a:spcPts val="0"/>
              </a:spcBef>
              <a:spcAft>
                <a:spcPts val="0"/>
              </a:spcAft>
              <a:buSzPts val="2400"/>
              <a:buNone/>
              <a:defRPr/>
            </a:lvl1pPr>
          </a:lstStyle>
          <a:p/>
        </p:txBody>
      </p:sp>
      <p:sp>
        <p:nvSpPr>
          <p:cNvPr id="43" name="Google Shape;43;p19"/>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0"/>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Autofit/>
          </a:bodyPr>
          <a:lstStyle>
            <a:lvl1pPr lvl="0"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9pPr>
          </a:lstStyle>
          <a:p/>
        </p:txBody>
      </p:sp>
      <p:sp>
        <p:nvSpPr>
          <p:cNvPr id="7" name="Google Shape;7;p10"/>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Autofit/>
          </a:bodyPr>
          <a:lstStyle>
            <a:lvl1pPr indent="-381000" lvl="0" marL="457200" marR="0" rtl="0" algn="l">
              <a:lnSpc>
                <a:spcPct val="115000"/>
              </a:lnSpc>
              <a:spcBef>
                <a:spcPts val="0"/>
              </a:spcBef>
              <a:spcAft>
                <a:spcPts val="0"/>
              </a:spcAft>
              <a:buClr>
                <a:schemeClr val="dk2"/>
              </a:buClr>
              <a:buSzPts val="2400"/>
              <a:buFont typeface="Arial"/>
              <a:buChar char="●"/>
              <a:defRPr b="0" i="0" sz="2400" u="none" cap="none" strike="noStrike">
                <a:solidFill>
                  <a:schemeClr val="dk2"/>
                </a:solidFill>
                <a:latin typeface="Arial"/>
                <a:ea typeface="Arial"/>
                <a:cs typeface="Arial"/>
                <a:sym typeface="Arial"/>
              </a:defRPr>
            </a:lvl1pPr>
            <a:lvl2pPr indent="-349250" lvl="1" marL="914400" marR="0" rtl="0" algn="l">
              <a:lnSpc>
                <a:spcPct val="115000"/>
              </a:lnSpc>
              <a:spcBef>
                <a:spcPts val="210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2pPr>
            <a:lvl3pPr indent="-349250" lvl="2" marL="1371600" marR="0" rtl="0" algn="l">
              <a:lnSpc>
                <a:spcPct val="115000"/>
              </a:lnSpc>
              <a:spcBef>
                <a:spcPts val="210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3pPr>
            <a:lvl4pPr indent="-349250" lvl="3" marL="1828800" marR="0" rtl="0" algn="l">
              <a:lnSpc>
                <a:spcPct val="115000"/>
              </a:lnSpc>
              <a:spcBef>
                <a:spcPts val="210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4pPr>
            <a:lvl5pPr indent="-349250" lvl="4" marL="2286000" marR="0" rtl="0" algn="l">
              <a:lnSpc>
                <a:spcPct val="115000"/>
              </a:lnSpc>
              <a:spcBef>
                <a:spcPts val="210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5pPr>
            <a:lvl6pPr indent="-349250" lvl="5" marL="2743200" marR="0" rtl="0" algn="l">
              <a:lnSpc>
                <a:spcPct val="115000"/>
              </a:lnSpc>
              <a:spcBef>
                <a:spcPts val="210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6pPr>
            <a:lvl7pPr indent="-349250" lvl="6" marL="3200400" marR="0" rtl="0" algn="l">
              <a:lnSpc>
                <a:spcPct val="115000"/>
              </a:lnSpc>
              <a:spcBef>
                <a:spcPts val="210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7pPr>
            <a:lvl8pPr indent="-349250" lvl="7" marL="3657600" marR="0" rtl="0" algn="l">
              <a:lnSpc>
                <a:spcPct val="115000"/>
              </a:lnSpc>
              <a:spcBef>
                <a:spcPts val="210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8pPr>
            <a:lvl9pPr indent="-349250" lvl="8" marL="4114800" marR="0" rtl="0" algn="l">
              <a:lnSpc>
                <a:spcPct val="115000"/>
              </a:lnSpc>
              <a:spcBef>
                <a:spcPts val="2100"/>
              </a:spcBef>
              <a:spcAft>
                <a:spcPts val="2100"/>
              </a:spcAft>
              <a:buClr>
                <a:schemeClr val="dk2"/>
              </a:buClr>
              <a:buSzPts val="1900"/>
              <a:buFont typeface="Arial"/>
              <a:buChar char="■"/>
              <a:defRPr b="0" i="0" sz="1900" u="none" cap="none" strike="noStrike">
                <a:solidFill>
                  <a:schemeClr val="dk2"/>
                </a:solidFill>
                <a:latin typeface="Arial"/>
                <a:ea typeface="Arial"/>
                <a:cs typeface="Arial"/>
                <a:sym typeface="Arial"/>
              </a:defRPr>
            </a:lvl9pPr>
          </a:lstStyle>
          <a:p/>
        </p:txBody>
      </p:sp>
      <p:sp>
        <p:nvSpPr>
          <p:cNvPr id="8" name="Google Shape;8;p10"/>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3.jp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3.jp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hyperlink" Target="mailto:usa@external.umass.edu" TargetMode="External"/><Relationship Id="rId4" Type="http://schemas.openxmlformats.org/officeDocument/2006/relationships/hyperlink" Target="mailto:marsland@umass.edu" TargetMode="External"/><Relationship Id="rId5" Type="http://schemas.openxmlformats.org/officeDocument/2006/relationships/hyperlink" Target="mailto:mary.malinowski@umass.edu" TargetMode="External"/><Relationship Id="rId6" Type="http://schemas.openxmlformats.org/officeDocument/2006/relationships/image" Target="../media/image3.jpg"/><Relationship Id="rId7"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universitystaffassociation.org/" TargetMode="External"/><Relationship Id="rId4" Type="http://schemas.openxmlformats.org/officeDocument/2006/relationships/image" Target="../media/image1.png"/><Relationship Id="rId5"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jp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
          <p:cNvSpPr txBox="1"/>
          <p:nvPr/>
        </p:nvSpPr>
        <p:spPr>
          <a:xfrm>
            <a:off x="927757" y="1626979"/>
            <a:ext cx="10917225" cy="1148245"/>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6000"/>
              <a:buFont typeface="Arial"/>
              <a:buNone/>
            </a:pPr>
            <a:r>
              <a:rPr b="1" i="0" lang="en-US" sz="6000" u="none" cap="none" strike="noStrike">
                <a:solidFill>
                  <a:srgbClr val="CC0000"/>
                </a:solidFill>
                <a:latin typeface="Arial"/>
                <a:ea typeface="Arial"/>
                <a:cs typeface="Arial"/>
                <a:sym typeface="Arial"/>
              </a:rPr>
              <a:t>University Staff Association</a:t>
            </a:r>
            <a:endParaRPr b="1" i="0" sz="6000" u="none" cap="none" strike="noStrike">
              <a:solidFill>
                <a:srgbClr val="CC0000"/>
              </a:solidFill>
              <a:latin typeface="Arial"/>
              <a:ea typeface="Arial"/>
              <a:cs typeface="Arial"/>
              <a:sym typeface="Arial"/>
            </a:endParaRPr>
          </a:p>
        </p:txBody>
      </p:sp>
      <p:pic>
        <p:nvPicPr>
          <p:cNvPr id="55" name="Google Shape;55;p1"/>
          <p:cNvPicPr preferRelativeResize="0"/>
          <p:nvPr/>
        </p:nvPicPr>
        <p:blipFill rotWithShape="1">
          <a:blip r:embed="rId3">
            <a:alphaModFix/>
          </a:blip>
          <a:srcRect b="3998" l="3991" r="3388" t="3656"/>
          <a:stretch/>
        </p:blipFill>
        <p:spPr>
          <a:xfrm>
            <a:off x="5120646" y="4698241"/>
            <a:ext cx="1950705" cy="1877548"/>
          </a:xfrm>
          <a:prstGeom prst="rect">
            <a:avLst/>
          </a:prstGeom>
          <a:noFill/>
          <a:ln>
            <a:noFill/>
          </a:ln>
        </p:spPr>
      </p:pic>
      <p:sp>
        <p:nvSpPr>
          <p:cNvPr id="56" name="Google Shape;56;p1"/>
          <p:cNvSpPr txBox="1"/>
          <p:nvPr/>
        </p:nvSpPr>
        <p:spPr>
          <a:xfrm>
            <a:off x="788450" y="2905675"/>
            <a:ext cx="10480500" cy="16959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5700"/>
              <a:buFont typeface="Arial"/>
              <a:buNone/>
            </a:pPr>
            <a:r>
              <a:rPr b="1" baseline="30000" i="0" lang="en-US" sz="6000" u="none" cap="none" strike="noStrike">
                <a:solidFill>
                  <a:schemeClr val="dk1"/>
                </a:solidFill>
              </a:rPr>
              <a:t>Annual Membership Meeting</a:t>
            </a:r>
            <a:endParaRPr b="1" baseline="30000" i="0" sz="6000" u="none" cap="none" strike="noStrike">
              <a:solidFill>
                <a:schemeClr val="dk1"/>
              </a:solidFill>
            </a:endParaRPr>
          </a:p>
          <a:p>
            <a:pPr indent="0" lvl="0" marL="0" marR="0" rtl="0" algn="ctr">
              <a:lnSpc>
                <a:spcPct val="100000"/>
              </a:lnSpc>
              <a:spcBef>
                <a:spcPts val="0"/>
              </a:spcBef>
              <a:spcAft>
                <a:spcPts val="0"/>
              </a:spcAft>
              <a:buClr>
                <a:srgbClr val="000000"/>
              </a:buClr>
              <a:buSzPts val="4000"/>
              <a:buFont typeface="Arial"/>
              <a:buNone/>
            </a:pPr>
            <a:r>
              <a:rPr i="1" lang="en-US" sz="4000" u="none" cap="none" strike="noStrike">
                <a:solidFill>
                  <a:srgbClr val="000000"/>
                </a:solidFill>
              </a:rPr>
              <a:t>September 15, 2021  - noon to 1:00 pm</a:t>
            </a:r>
            <a:endParaRPr i="1" sz="4000" u="none" cap="none" strike="noStrike">
              <a:solidFill>
                <a:srgbClr val="000000"/>
              </a:solidFill>
            </a:endParaRPr>
          </a:p>
        </p:txBody>
      </p:sp>
      <p:pic>
        <p:nvPicPr>
          <p:cNvPr id="57" name="Google Shape;57;p1"/>
          <p:cNvPicPr preferRelativeResize="0"/>
          <p:nvPr/>
        </p:nvPicPr>
        <p:blipFill rotWithShape="1">
          <a:blip r:embed="rId4">
            <a:alphaModFix/>
          </a:blip>
          <a:srcRect b="0" l="0" r="0" t="0"/>
          <a:stretch/>
        </p:blipFill>
        <p:spPr>
          <a:xfrm>
            <a:off x="2507732" y="348291"/>
            <a:ext cx="7176531" cy="114824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gebf1ff86cc_0_7"/>
          <p:cNvSpPr txBox="1"/>
          <p:nvPr>
            <p:ph type="title"/>
          </p:nvPr>
        </p:nvSpPr>
        <p:spPr>
          <a:xfrm>
            <a:off x="2443500" y="334250"/>
            <a:ext cx="7305000" cy="716100"/>
          </a:xfrm>
          <a:prstGeom prst="rect">
            <a:avLst/>
          </a:prstGeom>
          <a:solidFill>
            <a:schemeClr val="lt1"/>
          </a:solidFill>
          <a:ln cap="flat" cmpd="sng" w="9525">
            <a:solidFill>
              <a:srgbClr val="CC0000"/>
            </a:solidFill>
            <a:prstDash val="solid"/>
            <a:round/>
            <a:headEnd len="sm" w="sm" type="none"/>
            <a:tailEnd len="sm" w="sm" type="none"/>
          </a:ln>
        </p:spPr>
        <p:txBody>
          <a:bodyPr anchorCtr="0" anchor="ctr" bIns="121900" lIns="121900" spcFirstLastPara="1" rIns="121900" wrap="square" tIns="121900">
            <a:noAutofit/>
          </a:bodyPr>
          <a:lstStyle/>
          <a:p>
            <a:pPr indent="0" lvl="0" marL="0" rtl="0" algn="ctr">
              <a:lnSpc>
                <a:spcPct val="100000"/>
              </a:lnSpc>
              <a:spcBef>
                <a:spcPts val="0"/>
              </a:spcBef>
              <a:spcAft>
                <a:spcPts val="0"/>
              </a:spcAft>
              <a:buSzPts val="4800"/>
              <a:buNone/>
            </a:pPr>
            <a:r>
              <a:rPr lang="en-US" sz="4000">
                <a:solidFill>
                  <a:srgbClr val="CC0000"/>
                </a:solidFill>
              </a:rPr>
              <a:t>Bargaining:  Salary Increases </a:t>
            </a:r>
            <a:endParaRPr sz="4000">
              <a:solidFill>
                <a:srgbClr val="CC0000"/>
              </a:solidFill>
            </a:endParaRPr>
          </a:p>
        </p:txBody>
      </p:sp>
      <p:sp>
        <p:nvSpPr>
          <p:cNvPr id="130" name="Google Shape;130;gebf1ff86cc_0_7"/>
          <p:cNvSpPr txBox="1"/>
          <p:nvPr/>
        </p:nvSpPr>
        <p:spPr>
          <a:xfrm>
            <a:off x="364350" y="1413275"/>
            <a:ext cx="11463300" cy="45714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1200"/>
              </a:spcBef>
              <a:spcAft>
                <a:spcPts val="0"/>
              </a:spcAft>
              <a:buNone/>
            </a:pPr>
            <a:r>
              <a:rPr b="1" lang="en-US" sz="2300">
                <a:solidFill>
                  <a:schemeClr val="dk1"/>
                </a:solidFill>
              </a:rPr>
              <a:t>Chancellor’s email 7/21/21:</a:t>
            </a:r>
            <a:r>
              <a:rPr lang="en-US" sz="2300">
                <a:solidFill>
                  <a:schemeClr val="dk1"/>
                </a:solidFill>
              </a:rPr>
              <a:t>  The state has authorized salary increases of:</a:t>
            </a:r>
            <a:endParaRPr sz="2300">
              <a:solidFill>
                <a:schemeClr val="dk1"/>
              </a:solidFill>
            </a:endParaRPr>
          </a:p>
          <a:p>
            <a:pPr indent="0" lvl="0" marL="457200" rtl="0" algn="l">
              <a:lnSpc>
                <a:spcPct val="100000"/>
              </a:lnSpc>
              <a:spcBef>
                <a:spcPts val="0"/>
              </a:spcBef>
              <a:spcAft>
                <a:spcPts val="0"/>
              </a:spcAft>
              <a:buNone/>
            </a:pPr>
            <a:r>
              <a:rPr lang="en-US" sz="2300">
                <a:solidFill>
                  <a:schemeClr val="dk1"/>
                </a:solidFill>
              </a:rPr>
              <a:t> up to 1.5% of salary as a one-time non-base COVID adjustment </a:t>
            </a:r>
            <a:endParaRPr sz="2300">
              <a:solidFill>
                <a:schemeClr val="dk1"/>
              </a:solidFill>
            </a:endParaRPr>
          </a:p>
          <a:p>
            <a:pPr indent="0" lvl="0" marL="457200" rtl="0" algn="l">
              <a:lnSpc>
                <a:spcPct val="100000"/>
              </a:lnSpc>
              <a:spcBef>
                <a:spcPts val="0"/>
              </a:spcBef>
              <a:spcAft>
                <a:spcPts val="0"/>
              </a:spcAft>
              <a:buNone/>
            </a:pPr>
            <a:r>
              <a:rPr lang="en-US" sz="2300">
                <a:solidFill>
                  <a:schemeClr val="dk1"/>
                </a:solidFill>
              </a:rPr>
              <a:t> 2.5% retroactive base salary increase for </a:t>
            </a:r>
            <a:r>
              <a:rPr lang="en-US" sz="2300">
                <a:solidFill>
                  <a:schemeClr val="dk1"/>
                </a:solidFill>
              </a:rPr>
              <a:t>FY21.</a:t>
            </a:r>
            <a:endParaRPr sz="2300">
              <a:solidFill>
                <a:schemeClr val="dk1"/>
              </a:solidFill>
            </a:endParaRPr>
          </a:p>
          <a:p>
            <a:pPr indent="0" lvl="0" marL="457200" rtl="0" algn="l">
              <a:lnSpc>
                <a:spcPct val="100000"/>
              </a:lnSpc>
              <a:spcBef>
                <a:spcPts val="0"/>
              </a:spcBef>
              <a:spcAft>
                <a:spcPts val="0"/>
              </a:spcAft>
              <a:buNone/>
            </a:pPr>
            <a:r>
              <a:rPr lang="en-US" sz="2300">
                <a:solidFill>
                  <a:schemeClr val="dk1"/>
                </a:solidFill>
              </a:rPr>
              <a:t> 2% base salary increase in FY22.</a:t>
            </a:r>
            <a:endParaRPr sz="2300">
              <a:solidFill>
                <a:schemeClr val="dk1"/>
              </a:solidFill>
            </a:endParaRPr>
          </a:p>
          <a:p>
            <a:pPr indent="0" lvl="0" marL="0" rtl="0" algn="l">
              <a:lnSpc>
                <a:spcPct val="100000"/>
              </a:lnSpc>
              <a:spcBef>
                <a:spcPts val="1200"/>
              </a:spcBef>
              <a:spcAft>
                <a:spcPts val="0"/>
              </a:spcAft>
              <a:buNone/>
            </a:pPr>
            <a:r>
              <a:rPr lang="en-US" sz="2100">
                <a:solidFill>
                  <a:schemeClr val="dk1"/>
                </a:solidFill>
                <a:latin typeface="Times New Roman"/>
                <a:ea typeface="Times New Roman"/>
                <a:cs typeface="Times New Roman"/>
                <a:sym typeface="Times New Roman"/>
              </a:rPr>
              <a:t> </a:t>
            </a:r>
            <a:endParaRPr sz="2100">
              <a:solidFill>
                <a:schemeClr val="dk1"/>
              </a:solidFill>
              <a:latin typeface="Times New Roman"/>
              <a:ea typeface="Times New Roman"/>
              <a:cs typeface="Times New Roman"/>
              <a:sym typeface="Times New Roman"/>
            </a:endParaRPr>
          </a:p>
          <a:p>
            <a:pPr indent="0" lvl="0" marL="0" rtl="0" algn="l">
              <a:lnSpc>
                <a:spcPct val="100000"/>
              </a:lnSpc>
              <a:spcBef>
                <a:spcPts val="1200"/>
              </a:spcBef>
              <a:spcAft>
                <a:spcPts val="0"/>
              </a:spcAft>
              <a:buNone/>
            </a:pPr>
            <a:r>
              <a:rPr b="1" lang="en-US" sz="2300">
                <a:solidFill>
                  <a:schemeClr val="dk1"/>
                </a:solidFill>
              </a:rPr>
              <a:t>Other Units that have settled:</a:t>
            </a:r>
            <a:endParaRPr b="1" sz="2300">
              <a:solidFill>
                <a:schemeClr val="dk1"/>
              </a:solidFill>
            </a:endParaRPr>
          </a:p>
          <a:p>
            <a:pPr indent="0" lvl="0" marL="457200" rtl="0" algn="l">
              <a:lnSpc>
                <a:spcPct val="100000"/>
              </a:lnSpc>
              <a:spcBef>
                <a:spcPts val="0"/>
              </a:spcBef>
              <a:spcAft>
                <a:spcPts val="0"/>
              </a:spcAft>
              <a:buNone/>
            </a:pPr>
            <a:r>
              <a:rPr lang="en-US" sz="2300">
                <a:solidFill>
                  <a:schemeClr val="dk1"/>
                </a:solidFill>
              </a:rPr>
              <a:t>2.5% wage increases, retroactive to the first pay period of January 2020</a:t>
            </a:r>
            <a:endParaRPr sz="2300">
              <a:solidFill>
                <a:schemeClr val="dk1"/>
              </a:solidFill>
            </a:endParaRPr>
          </a:p>
          <a:p>
            <a:pPr indent="0" lvl="0" marL="457200" rtl="0" algn="l">
              <a:lnSpc>
                <a:spcPct val="100000"/>
              </a:lnSpc>
              <a:spcBef>
                <a:spcPts val="0"/>
              </a:spcBef>
              <a:spcAft>
                <a:spcPts val="0"/>
              </a:spcAft>
              <a:buNone/>
            </a:pPr>
            <a:r>
              <a:rPr lang="en-US" sz="2300">
                <a:solidFill>
                  <a:schemeClr val="dk1"/>
                </a:solidFill>
              </a:rPr>
              <a:t>2% wage increase, retroactive to the first pay period of January 2021</a:t>
            </a:r>
            <a:endParaRPr sz="2300">
              <a:solidFill>
                <a:schemeClr val="dk1"/>
              </a:solidFill>
            </a:endParaRPr>
          </a:p>
          <a:p>
            <a:pPr indent="0" lvl="0" marL="457200" rtl="0" algn="l">
              <a:lnSpc>
                <a:spcPct val="100000"/>
              </a:lnSpc>
              <a:spcBef>
                <a:spcPts val="0"/>
              </a:spcBef>
              <a:spcAft>
                <a:spcPts val="0"/>
              </a:spcAft>
              <a:buNone/>
            </a:pPr>
            <a:r>
              <a:rPr lang="en-US" sz="2300">
                <a:solidFill>
                  <a:schemeClr val="dk1"/>
                </a:solidFill>
              </a:rPr>
              <a:t>2% wage increase effective the first pay period of January 2022</a:t>
            </a:r>
            <a:endParaRPr sz="2300">
              <a:solidFill>
                <a:schemeClr val="dk1"/>
              </a:solidFill>
            </a:endParaRPr>
          </a:p>
          <a:p>
            <a:pPr indent="0" lvl="0" marL="457200" rtl="0" algn="l">
              <a:lnSpc>
                <a:spcPct val="100000"/>
              </a:lnSpc>
              <a:spcBef>
                <a:spcPts val="0"/>
              </a:spcBef>
              <a:spcAft>
                <a:spcPts val="0"/>
              </a:spcAft>
              <a:buNone/>
            </a:pPr>
            <a:r>
              <a:rPr lang="en-US" sz="2300">
                <a:solidFill>
                  <a:schemeClr val="dk1"/>
                </a:solidFill>
              </a:rPr>
              <a:t>1.5% COVID Recognition Bonus based on your salary rate with a minimum of a $1,000 bonus</a:t>
            </a:r>
            <a:endParaRPr sz="1900">
              <a:solidFill>
                <a:schemeClr val="dk1"/>
              </a:solidFill>
              <a:latin typeface="Times New Roman"/>
              <a:ea typeface="Times New Roman"/>
              <a:cs typeface="Times New Roman"/>
              <a:sym typeface="Times New Roman"/>
            </a:endParaRPr>
          </a:p>
          <a:p>
            <a:pPr indent="0" lvl="0" marL="457200" rtl="0" algn="l">
              <a:lnSpc>
                <a:spcPct val="100000"/>
              </a:lnSpc>
              <a:spcBef>
                <a:spcPts val="0"/>
              </a:spcBef>
              <a:spcAft>
                <a:spcPts val="0"/>
              </a:spcAft>
              <a:buNone/>
            </a:pPr>
            <a:r>
              <a:t/>
            </a:r>
            <a:endParaRPr/>
          </a:p>
        </p:txBody>
      </p:sp>
      <p:pic>
        <p:nvPicPr>
          <p:cNvPr id="131" name="Google Shape;131;gebf1ff86cc_0_7"/>
          <p:cNvPicPr preferRelativeResize="0"/>
          <p:nvPr/>
        </p:nvPicPr>
        <p:blipFill rotWithShape="1">
          <a:blip r:embed="rId3">
            <a:alphaModFix/>
          </a:blip>
          <a:srcRect b="3998" l="3991" r="3389" t="3656"/>
          <a:stretch/>
        </p:blipFill>
        <p:spPr>
          <a:xfrm>
            <a:off x="10377250" y="61775"/>
            <a:ext cx="1237850" cy="12646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gebf1ff86cc_0_19"/>
          <p:cNvSpPr txBox="1"/>
          <p:nvPr>
            <p:ph type="title"/>
          </p:nvPr>
        </p:nvSpPr>
        <p:spPr>
          <a:xfrm>
            <a:off x="615300" y="414625"/>
            <a:ext cx="10961400" cy="716100"/>
          </a:xfrm>
          <a:prstGeom prst="rect">
            <a:avLst/>
          </a:prstGeom>
          <a:solidFill>
            <a:schemeClr val="lt1"/>
          </a:solidFill>
          <a:ln cap="flat" cmpd="sng" w="9525">
            <a:solidFill>
              <a:srgbClr val="CC0000"/>
            </a:solidFill>
            <a:prstDash val="solid"/>
            <a:round/>
            <a:headEnd len="sm" w="sm" type="none"/>
            <a:tailEnd len="sm" w="sm" type="none"/>
          </a:ln>
        </p:spPr>
        <p:txBody>
          <a:bodyPr anchorCtr="0" anchor="ctr" bIns="121900" lIns="121900" spcFirstLastPara="1" rIns="121900" wrap="square" tIns="121900">
            <a:noAutofit/>
          </a:bodyPr>
          <a:lstStyle/>
          <a:p>
            <a:pPr indent="0" lvl="0" marL="0" rtl="0" algn="ctr">
              <a:lnSpc>
                <a:spcPct val="100000"/>
              </a:lnSpc>
              <a:spcBef>
                <a:spcPts val="0"/>
              </a:spcBef>
              <a:spcAft>
                <a:spcPts val="0"/>
              </a:spcAft>
              <a:buSzPts val="4800"/>
              <a:buNone/>
            </a:pPr>
            <a:r>
              <a:rPr lang="en-US" sz="4200">
                <a:solidFill>
                  <a:srgbClr val="CC0000"/>
                </a:solidFill>
              </a:rPr>
              <a:t>Bargaining:  What is next? </a:t>
            </a:r>
            <a:endParaRPr i="1" sz="4200">
              <a:solidFill>
                <a:srgbClr val="CC0000"/>
              </a:solidFill>
            </a:endParaRPr>
          </a:p>
        </p:txBody>
      </p:sp>
      <p:sp>
        <p:nvSpPr>
          <p:cNvPr id="137" name="Google Shape;137;gebf1ff86cc_0_19"/>
          <p:cNvSpPr txBox="1"/>
          <p:nvPr/>
        </p:nvSpPr>
        <p:spPr>
          <a:xfrm>
            <a:off x="460625" y="1284575"/>
            <a:ext cx="11558400" cy="48795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b="1" lang="en-US" sz="2100">
                <a:solidFill>
                  <a:schemeClr val="dk1"/>
                </a:solidFill>
              </a:rPr>
              <a:t>Below</a:t>
            </a:r>
            <a:r>
              <a:rPr b="1" lang="en-US" sz="2100">
                <a:solidFill>
                  <a:schemeClr val="dk1"/>
                </a:solidFill>
              </a:rPr>
              <a:t> are some proposals that we are working on in general:</a:t>
            </a:r>
            <a:endParaRPr b="1" sz="2100">
              <a:solidFill>
                <a:schemeClr val="dk1"/>
              </a:solidFill>
            </a:endParaRPr>
          </a:p>
          <a:p>
            <a:pPr indent="0" lvl="0" marL="0" rtl="0" algn="l">
              <a:lnSpc>
                <a:spcPct val="100000"/>
              </a:lnSpc>
              <a:spcBef>
                <a:spcPts val="1200"/>
              </a:spcBef>
              <a:spcAft>
                <a:spcPts val="0"/>
              </a:spcAft>
              <a:buNone/>
            </a:pPr>
            <a:r>
              <a:t/>
            </a:r>
            <a:endParaRPr b="1" sz="1900">
              <a:solidFill>
                <a:schemeClr val="dk1"/>
              </a:solidFill>
            </a:endParaRPr>
          </a:p>
          <a:p>
            <a:pPr indent="-361950" lvl="0" marL="457200" rtl="0" algn="l">
              <a:lnSpc>
                <a:spcPct val="100000"/>
              </a:lnSpc>
              <a:spcBef>
                <a:spcPts val="1200"/>
              </a:spcBef>
              <a:spcAft>
                <a:spcPts val="0"/>
              </a:spcAft>
              <a:buClr>
                <a:schemeClr val="dk1"/>
              </a:buClr>
              <a:buSzPts val="2100"/>
              <a:buChar char="●"/>
            </a:pPr>
            <a:r>
              <a:rPr lang="en-US" sz="2100">
                <a:solidFill>
                  <a:schemeClr val="dk1"/>
                </a:solidFill>
              </a:rPr>
              <a:t>Updating</a:t>
            </a:r>
            <a:r>
              <a:rPr lang="en-US" sz="2100">
                <a:solidFill>
                  <a:schemeClr val="dk1"/>
                </a:solidFill>
              </a:rPr>
              <a:t> language to be consistent in our contract; there are places where language contradicts itself.</a:t>
            </a:r>
            <a:endParaRPr sz="2100">
              <a:solidFill>
                <a:schemeClr val="dk1"/>
              </a:solidFill>
            </a:endParaRPr>
          </a:p>
          <a:p>
            <a:pPr indent="-361950" lvl="0" marL="457200" rtl="0" algn="l">
              <a:lnSpc>
                <a:spcPct val="100000"/>
              </a:lnSpc>
              <a:spcBef>
                <a:spcPts val="0"/>
              </a:spcBef>
              <a:spcAft>
                <a:spcPts val="0"/>
              </a:spcAft>
              <a:buClr>
                <a:schemeClr val="dk1"/>
              </a:buClr>
              <a:buSzPts val="2100"/>
              <a:buChar char="●"/>
            </a:pPr>
            <a:r>
              <a:rPr lang="en-US" sz="2100">
                <a:solidFill>
                  <a:schemeClr val="dk1"/>
                </a:solidFill>
              </a:rPr>
              <a:t>Flexible and Remote language: Management does expect, and encourages, a proposal to update current flexible </a:t>
            </a:r>
            <a:r>
              <a:rPr lang="en-US" sz="2100">
                <a:solidFill>
                  <a:schemeClr val="dk1"/>
                </a:solidFill>
              </a:rPr>
              <a:t>language to include remote language.</a:t>
            </a:r>
            <a:endParaRPr sz="2100">
              <a:solidFill>
                <a:schemeClr val="dk1"/>
              </a:solidFill>
            </a:endParaRPr>
          </a:p>
          <a:p>
            <a:pPr indent="-361950" lvl="0" marL="457200" rtl="0" algn="l">
              <a:lnSpc>
                <a:spcPct val="100000"/>
              </a:lnSpc>
              <a:spcBef>
                <a:spcPts val="0"/>
              </a:spcBef>
              <a:spcAft>
                <a:spcPts val="0"/>
              </a:spcAft>
              <a:buClr>
                <a:schemeClr val="dk1"/>
              </a:buClr>
              <a:buSzPts val="2100"/>
              <a:buChar char="●"/>
            </a:pPr>
            <a:r>
              <a:rPr lang="en-US" sz="2100">
                <a:solidFill>
                  <a:schemeClr val="dk1"/>
                </a:solidFill>
              </a:rPr>
              <a:t>Reclassification process - Management has asked that we visit this language and update.</a:t>
            </a:r>
            <a:endParaRPr sz="2100">
              <a:solidFill>
                <a:schemeClr val="dk1"/>
              </a:solidFill>
            </a:endParaRPr>
          </a:p>
          <a:p>
            <a:pPr indent="-361950" lvl="0" marL="457200" rtl="0" algn="l">
              <a:lnSpc>
                <a:spcPct val="100000"/>
              </a:lnSpc>
              <a:spcBef>
                <a:spcPts val="0"/>
              </a:spcBef>
              <a:spcAft>
                <a:spcPts val="0"/>
              </a:spcAft>
              <a:buClr>
                <a:schemeClr val="dk1"/>
              </a:buClr>
              <a:buSzPts val="2100"/>
              <a:buChar char="●"/>
            </a:pPr>
            <a:r>
              <a:rPr lang="en-US" sz="2100">
                <a:solidFill>
                  <a:schemeClr val="dk1"/>
                </a:solidFill>
              </a:rPr>
              <a:t>H&amp;S issues.</a:t>
            </a:r>
            <a:endParaRPr sz="2100">
              <a:solidFill>
                <a:schemeClr val="dk1"/>
              </a:solidFill>
            </a:endParaRPr>
          </a:p>
          <a:p>
            <a:pPr indent="-361950" lvl="0" marL="457200" rtl="0" algn="l">
              <a:lnSpc>
                <a:spcPct val="100000"/>
              </a:lnSpc>
              <a:spcBef>
                <a:spcPts val="0"/>
              </a:spcBef>
              <a:spcAft>
                <a:spcPts val="0"/>
              </a:spcAft>
              <a:buClr>
                <a:schemeClr val="dk1"/>
              </a:buClr>
              <a:buSzPts val="2100"/>
              <a:buChar char="●"/>
            </a:pPr>
            <a:r>
              <a:rPr lang="en-US" sz="2100">
                <a:solidFill>
                  <a:schemeClr val="dk1"/>
                </a:solidFill>
              </a:rPr>
              <a:t>Adding more titles into USA.</a:t>
            </a:r>
            <a:endParaRPr sz="2100">
              <a:solidFill>
                <a:schemeClr val="dk1"/>
              </a:solidFill>
            </a:endParaRPr>
          </a:p>
          <a:p>
            <a:pPr indent="-361950" lvl="0" marL="457200" rtl="0" algn="l">
              <a:lnSpc>
                <a:spcPct val="100000"/>
              </a:lnSpc>
              <a:spcBef>
                <a:spcPts val="0"/>
              </a:spcBef>
              <a:spcAft>
                <a:spcPts val="0"/>
              </a:spcAft>
              <a:buClr>
                <a:schemeClr val="dk1"/>
              </a:buClr>
              <a:buSzPts val="2100"/>
              <a:buChar char="●"/>
            </a:pPr>
            <a:r>
              <a:rPr lang="en-US" sz="2100">
                <a:solidFill>
                  <a:schemeClr val="dk1"/>
                </a:solidFill>
              </a:rPr>
              <a:t>Equalizing benefits across the UMass system – a coalition proposal.</a:t>
            </a:r>
            <a:endParaRPr sz="2100">
              <a:solidFill>
                <a:schemeClr val="dk1"/>
              </a:solidFill>
            </a:endParaRPr>
          </a:p>
          <a:p>
            <a:pPr indent="-361950" lvl="0" marL="457200" rtl="0" algn="l">
              <a:lnSpc>
                <a:spcPct val="100000"/>
              </a:lnSpc>
              <a:spcBef>
                <a:spcPts val="0"/>
              </a:spcBef>
              <a:spcAft>
                <a:spcPts val="0"/>
              </a:spcAft>
              <a:buClr>
                <a:schemeClr val="dk1"/>
              </a:buClr>
              <a:buSzPts val="2100"/>
              <a:buChar char="●"/>
            </a:pPr>
            <a:r>
              <a:rPr lang="en-US" sz="2100">
                <a:solidFill>
                  <a:schemeClr val="dk1"/>
                </a:solidFill>
              </a:rPr>
              <a:t>“Green New Deal/Climate Justice”: expanding carpooling, electric vehicle charging stations, zero emissions, better heating/cooling in buildings, hazard abatement, air quality, promote remote work, additional closure days to name a few. This is a coalition proposal.</a:t>
            </a:r>
            <a:endParaRPr sz="2100">
              <a:solidFill>
                <a:schemeClr val="dk1"/>
              </a:solidFill>
            </a:endParaRPr>
          </a:p>
          <a:p>
            <a:pPr indent="0" lvl="0" marL="457200" rtl="0" algn="l">
              <a:lnSpc>
                <a:spcPct val="100000"/>
              </a:lnSpc>
              <a:spcBef>
                <a:spcPts val="0"/>
              </a:spcBef>
              <a:spcAft>
                <a:spcPts val="0"/>
              </a:spcAft>
              <a:buNone/>
            </a:pPr>
            <a:r>
              <a:t/>
            </a:r>
            <a:endParaRPr/>
          </a:p>
        </p:txBody>
      </p:sp>
      <p:pic>
        <p:nvPicPr>
          <p:cNvPr id="138" name="Google Shape;138;gebf1ff86cc_0_19"/>
          <p:cNvPicPr preferRelativeResize="0"/>
          <p:nvPr/>
        </p:nvPicPr>
        <p:blipFill rotWithShape="1">
          <a:blip r:embed="rId3">
            <a:alphaModFix/>
          </a:blip>
          <a:srcRect b="3998" l="3991" r="3389" t="3656"/>
          <a:stretch/>
        </p:blipFill>
        <p:spPr>
          <a:xfrm>
            <a:off x="10377252" y="61776"/>
            <a:ext cx="1391700" cy="14218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gebf1ff86cc_0_24"/>
          <p:cNvSpPr txBox="1"/>
          <p:nvPr>
            <p:ph type="title"/>
          </p:nvPr>
        </p:nvSpPr>
        <p:spPr>
          <a:xfrm>
            <a:off x="3565725" y="1249600"/>
            <a:ext cx="4865400" cy="600000"/>
          </a:xfrm>
          <a:prstGeom prst="rect">
            <a:avLst/>
          </a:prstGeom>
        </p:spPr>
        <p:txBody>
          <a:bodyPr anchorCtr="0" anchor="ctr" bIns="121900" lIns="121900" spcFirstLastPara="1" rIns="121900" wrap="square" tIns="121900">
            <a:noAutofit/>
          </a:bodyPr>
          <a:lstStyle/>
          <a:p>
            <a:pPr indent="0" lvl="0" marL="0" rtl="0" algn="ctr">
              <a:spcBef>
                <a:spcPts val="0"/>
              </a:spcBef>
              <a:spcAft>
                <a:spcPts val="0"/>
              </a:spcAft>
              <a:buNone/>
            </a:pPr>
            <a:r>
              <a:rPr lang="en-US" sz="4100">
                <a:solidFill>
                  <a:srgbClr val="980000"/>
                </a:solidFill>
              </a:rPr>
              <a:t>Other Updates</a:t>
            </a:r>
            <a:endParaRPr sz="4100">
              <a:solidFill>
                <a:srgbClr val="980000"/>
              </a:solidFill>
            </a:endParaRPr>
          </a:p>
        </p:txBody>
      </p:sp>
      <p:pic>
        <p:nvPicPr>
          <p:cNvPr id="144" name="Google Shape;144;gebf1ff86cc_0_24"/>
          <p:cNvPicPr preferRelativeResize="0"/>
          <p:nvPr/>
        </p:nvPicPr>
        <p:blipFill rotWithShape="1">
          <a:blip r:embed="rId3">
            <a:alphaModFix/>
          </a:blip>
          <a:srcRect b="0" l="0" r="0" t="0"/>
          <a:stretch/>
        </p:blipFill>
        <p:spPr>
          <a:xfrm>
            <a:off x="2507725" y="231275"/>
            <a:ext cx="6981400" cy="1117025"/>
          </a:xfrm>
          <a:prstGeom prst="rect">
            <a:avLst/>
          </a:prstGeom>
          <a:noFill/>
          <a:ln>
            <a:noFill/>
          </a:ln>
        </p:spPr>
      </p:pic>
      <p:pic>
        <p:nvPicPr>
          <p:cNvPr id="145" name="Google Shape;145;gebf1ff86cc_0_24"/>
          <p:cNvPicPr preferRelativeResize="0"/>
          <p:nvPr/>
        </p:nvPicPr>
        <p:blipFill rotWithShape="1">
          <a:blip r:embed="rId4">
            <a:alphaModFix/>
          </a:blip>
          <a:srcRect b="3998" l="3991" r="3389" t="3656"/>
          <a:stretch/>
        </p:blipFill>
        <p:spPr>
          <a:xfrm>
            <a:off x="10031101" y="231275"/>
            <a:ext cx="1584000" cy="1618275"/>
          </a:xfrm>
          <a:prstGeom prst="rect">
            <a:avLst/>
          </a:prstGeom>
          <a:noFill/>
          <a:ln>
            <a:noFill/>
          </a:ln>
        </p:spPr>
      </p:pic>
      <p:sp>
        <p:nvSpPr>
          <p:cNvPr id="146" name="Google Shape;146;gebf1ff86cc_0_24"/>
          <p:cNvSpPr txBox="1"/>
          <p:nvPr/>
        </p:nvSpPr>
        <p:spPr>
          <a:xfrm>
            <a:off x="327000" y="1769200"/>
            <a:ext cx="11538000" cy="4922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0"/>
              </a:spcAft>
              <a:buClr>
                <a:schemeClr val="dk1"/>
              </a:buClr>
              <a:buSzPts val="1100"/>
              <a:buFont typeface="Arial"/>
              <a:buNone/>
            </a:pPr>
            <a:r>
              <a:rPr b="1" lang="en-US" sz="1800">
                <a:solidFill>
                  <a:srgbClr val="980000"/>
                </a:solidFill>
              </a:rPr>
              <a:t>Brief survey</a:t>
            </a:r>
            <a:r>
              <a:rPr b="1" lang="en-US" sz="1800">
                <a:solidFill>
                  <a:schemeClr val="dk1"/>
                </a:solidFill>
              </a:rPr>
              <a:t> </a:t>
            </a:r>
            <a:r>
              <a:rPr lang="en-US" sz="1800">
                <a:solidFill>
                  <a:schemeClr val="dk1"/>
                </a:solidFill>
              </a:rPr>
              <a:t>on flexible/remote/hybrid work arrangements for fall (October on) - please complete the survey.</a:t>
            </a:r>
            <a:endParaRPr sz="1800">
              <a:solidFill>
                <a:schemeClr val="dk1"/>
              </a:solidFill>
            </a:endParaRPr>
          </a:p>
          <a:p>
            <a:pPr indent="-317500" lvl="0" marL="914400" rtl="0" algn="l">
              <a:lnSpc>
                <a:spcPct val="115000"/>
              </a:lnSpc>
              <a:spcBef>
                <a:spcPts val="0"/>
              </a:spcBef>
              <a:spcAft>
                <a:spcPts val="0"/>
              </a:spcAft>
              <a:buClr>
                <a:schemeClr val="dk1"/>
              </a:buClr>
              <a:buSzPts val="1400"/>
              <a:buChar char="●"/>
            </a:pPr>
            <a:r>
              <a:rPr lang="en-US" sz="1800">
                <a:solidFill>
                  <a:schemeClr val="dk1"/>
                </a:solidFill>
              </a:rPr>
              <a:t>USA is trying to track where there are inconsistencies and delays in responses to requests.</a:t>
            </a:r>
            <a:endParaRPr sz="1800">
              <a:solidFill>
                <a:schemeClr val="dk1"/>
              </a:solidFill>
            </a:endParaRPr>
          </a:p>
          <a:p>
            <a:pPr indent="-317500" lvl="0" marL="914400" rtl="0" algn="l">
              <a:lnSpc>
                <a:spcPct val="115000"/>
              </a:lnSpc>
              <a:spcBef>
                <a:spcPts val="0"/>
              </a:spcBef>
              <a:spcAft>
                <a:spcPts val="0"/>
              </a:spcAft>
              <a:buClr>
                <a:schemeClr val="dk1"/>
              </a:buClr>
              <a:buSzPts val="1400"/>
              <a:buChar char="●"/>
            </a:pPr>
            <a:r>
              <a:rPr lang="en-US" sz="1800">
                <a:solidFill>
                  <a:schemeClr val="dk1"/>
                </a:solidFill>
              </a:rPr>
              <a:t>USA is also tracking Medical Accommodation requests and the timeless of decisions.</a:t>
            </a:r>
            <a:endParaRPr sz="1800">
              <a:solidFill>
                <a:schemeClr val="dk1"/>
              </a:solidFill>
            </a:endParaRPr>
          </a:p>
          <a:p>
            <a:pPr indent="0" lvl="0" marL="685800" rtl="0" algn="l">
              <a:lnSpc>
                <a:spcPct val="115000"/>
              </a:lnSpc>
              <a:spcBef>
                <a:spcPts val="0"/>
              </a:spcBef>
              <a:spcAft>
                <a:spcPts val="0"/>
              </a:spcAft>
              <a:buClr>
                <a:schemeClr val="dk1"/>
              </a:buClr>
              <a:buSzPts val="1100"/>
              <a:buFont typeface="Arial"/>
              <a:buNone/>
            </a:pPr>
            <a:r>
              <a:rPr lang="en-US" sz="1800">
                <a:solidFill>
                  <a:schemeClr val="dk1"/>
                </a:solidFill>
              </a:rPr>
              <a:t> </a:t>
            </a:r>
            <a:endParaRPr sz="4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US" sz="1800">
                <a:solidFill>
                  <a:srgbClr val="980000"/>
                </a:solidFill>
              </a:rPr>
              <a:t>Applying for vacancies:  </a:t>
            </a:r>
            <a:r>
              <a:rPr lang="en-US" sz="1800">
                <a:solidFill>
                  <a:schemeClr val="dk1"/>
                </a:solidFill>
              </a:rPr>
              <a:t>We want to hear from you when you feel that you are being bypassed for an open USA position for which you applied for and have the minimum qualifications.</a:t>
            </a:r>
            <a:endParaRPr sz="1800">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US" sz="1800">
                <a:solidFill>
                  <a:schemeClr val="dk1"/>
                </a:solidFill>
              </a:rPr>
              <a:t> </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US" sz="1800">
                <a:solidFill>
                  <a:srgbClr val="980000"/>
                </a:solidFill>
              </a:rPr>
              <a:t>OTW (Out-of-Title Work)</a:t>
            </a:r>
            <a:r>
              <a:rPr lang="en-US" sz="1800">
                <a:solidFill>
                  <a:schemeClr val="dk1"/>
                </a:solidFill>
              </a:rPr>
              <a:t>: If you are doing work that is above your current grade, or work that belongs to another union, </a:t>
            </a:r>
            <a:r>
              <a:rPr b="1" lang="en-US" sz="1800">
                <a:solidFill>
                  <a:schemeClr val="dk1"/>
                </a:solidFill>
              </a:rPr>
              <a:t>PLEASE contact us.</a:t>
            </a:r>
            <a:endParaRPr b="1" sz="1800">
              <a:solidFill>
                <a:schemeClr val="dk1"/>
              </a:solidFill>
            </a:endParaRPr>
          </a:p>
          <a:p>
            <a:pPr indent="0" lvl="0" marL="457200" rtl="0" algn="l">
              <a:lnSpc>
                <a:spcPct val="115000"/>
              </a:lnSpc>
              <a:spcBef>
                <a:spcPts val="0"/>
              </a:spcBef>
              <a:spcAft>
                <a:spcPts val="0"/>
              </a:spcAft>
              <a:buClr>
                <a:schemeClr val="dk1"/>
              </a:buClr>
              <a:buSzPts val="1100"/>
              <a:buFont typeface="Arial"/>
              <a:buNone/>
            </a:pPr>
            <a:r>
              <a:rPr lang="en-US" sz="1800">
                <a:solidFill>
                  <a:schemeClr val="dk1"/>
                </a:solidFill>
              </a:rPr>
              <a:t>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US" sz="1800">
                <a:solidFill>
                  <a:srgbClr val="980000"/>
                </a:solidFill>
              </a:rPr>
              <a:t>Volunteers</a:t>
            </a:r>
            <a:r>
              <a:rPr lang="en-US" sz="1800">
                <a:solidFill>
                  <a:schemeClr val="dk1"/>
                </a:solidFill>
              </a:rPr>
              <a:t> - Looking for members interested in helping USA:</a:t>
            </a:r>
            <a:endParaRPr sz="1800">
              <a:solidFill>
                <a:schemeClr val="dk1"/>
              </a:solidFill>
            </a:endParaRPr>
          </a:p>
          <a:p>
            <a:pPr indent="-317500" lvl="0" marL="914400" rtl="0" algn="l">
              <a:lnSpc>
                <a:spcPct val="115000"/>
              </a:lnSpc>
              <a:spcBef>
                <a:spcPts val="0"/>
              </a:spcBef>
              <a:spcAft>
                <a:spcPts val="0"/>
              </a:spcAft>
              <a:buClr>
                <a:schemeClr val="dk1"/>
              </a:buClr>
              <a:buSzPts val="1400"/>
              <a:buChar char="●"/>
            </a:pPr>
            <a:r>
              <a:rPr lang="en-US" sz="1800">
                <a:solidFill>
                  <a:schemeClr val="dk1"/>
                </a:solidFill>
              </a:rPr>
              <a:t>Steward positions: training provided</a:t>
            </a:r>
            <a:endParaRPr sz="1800">
              <a:solidFill>
                <a:schemeClr val="dk1"/>
              </a:solidFill>
            </a:endParaRPr>
          </a:p>
          <a:p>
            <a:pPr indent="-317500" lvl="0" marL="914400" rtl="0" algn="l">
              <a:lnSpc>
                <a:spcPct val="115000"/>
              </a:lnSpc>
              <a:spcBef>
                <a:spcPts val="0"/>
              </a:spcBef>
              <a:spcAft>
                <a:spcPts val="0"/>
              </a:spcAft>
              <a:buClr>
                <a:schemeClr val="dk1"/>
              </a:buClr>
              <a:buSzPts val="1400"/>
              <a:buChar char="●"/>
            </a:pPr>
            <a:r>
              <a:rPr lang="en-US" sz="1800">
                <a:solidFill>
                  <a:schemeClr val="dk1"/>
                </a:solidFill>
              </a:rPr>
              <a:t>Contract Action Team Members (CAT): to help with actions around bargaining issues (especially those proposals that get rejected)</a:t>
            </a:r>
            <a:endParaRPr sz="1800">
              <a:solidFill>
                <a:schemeClr val="dk1"/>
              </a:solidFill>
            </a:endParaRPr>
          </a:p>
          <a:p>
            <a:pPr indent="-317500" lvl="0" marL="914400" rtl="0" algn="l">
              <a:lnSpc>
                <a:spcPct val="115000"/>
              </a:lnSpc>
              <a:spcBef>
                <a:spcPts val="0"/>
              </a:spcBef>
              <a:spcAft>
                <a:spcPts val="0"/>
              </a:spcAft>
              <a:buClr>
                <a:schemeClr val="dk1"/>
              </a:buClr>
              <a:buSzPts val="1400"/>
              <a:buChar char="●"/>
            </a:pPr>
            <a:r>
              <a:rPr lang="en-US" sz="1800">
                <a:solidFill>
                  <a:schemeClr val="dk1"/>
                </a:solidFill>
              </a:rPr>
              <a:t>Reclassification team members: to help members seeking a desk audit/upgrade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8"/>
          <p:cNvSpPr txBox="1"/>
          <p:nvPr/>
        </p:nvSpPr>
        <p:spPr>
          <a:xfrm>
            <a:off x="348150" y="2196425"/>
            <a:ext cx="11495700" cy="41508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000"/>
              <a:buFont typeface="Arial"/>
              <a:buNone/>
            </a:pPr>
            <a:r>
              <a:rPr b="1" i="0" lang="en-US" sz="3000" u="sng" cap="none" strike="noStrike">
                <a:solidFill>
                  <a:schemeClr val="dk1"/>
                </a:solidFill>
                <a:latin typeface="Arial"/>
                <a:ea typeface="Arial"/>
                <a:cs typeface="Arial"/>
                <a:sym typeface="Arial"/>
              </a:rPr>
              <a:t>We will </a:t>
            </a:r>
            <a:r>
              <a:rPr b="1" lang="en-US" sz="3000" u="sng">
                <a:solidFill>
                  <a:schemeClr val="dk1"/>
                </a:solidFill>
              </a:rPr>
              <a:t>open the chat </a:t>
            </a:r>
            <a:r>
              <a:rPr b="1" i="0" lang="en-US" sz="3000" u="sng" cap="none" strike="noStrike">
                <a:solidFill>
                  <a:schemeClr val="dk1"/>
                </a:solidFill>
                <a:latin typeface="Arial"/>
                <a:ea typeface="Arial"/>
                <a:cs typeface="Arial"/>
                <a:sym typeface="Arial"/>
              </a:rPr>
              <a:t>function just before we start the Q&amp;A.</a:t>
            </a:r>
            <a:endParaRPr b="0" i="0" sz="12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000"/>
              <a:buFont typeface="Arial"/>
              <a:buNone/>
            </a:pPr>
            <a:r>
              <a:rPr b="0" i="0" lang="en-US" sz="1000" u="none" cap="none" strike="noStrike">
                <a:solidFill>
                  <a:schemeClr val="dk1"/>
                </a:solidFill>
                <a:latin typeface="Arial"/>
                <a:ea typeface="Arial"/>
                <a:cs typeface="Arial"/>
                <a:sym typeface="Arial"/>
              </a:rPr>
              <a:t> </a:t>
            </a:r>
            <a:endParaRPr b="0" i="0" sz="10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None/>
            </a:pPr>
            <a:r>
              <a:t/>
            </a:r>
            <a:endParaRPr sz="2200">
              <a:solidFill>
                <a:schemeClr val="dk1"/>
              </a:solidFill>
            </a:endParaRPr>
          </a:p>
          <a:p>
            <a:pPr indent="0" lvl="0" marL="0" marR="0" rtl="0" algn="ctr">
              <a:lnSpc>
                <a:spcPct val="100000"/>
              </a:lnSpc>
              <a:spcBef>
                <a:spcPts val="0"/>
              </a:spcBef>
              <a:spcAft>
                <a:spcPts val="0"/>
              </a:spcAft>
              <a:buNone/>
            </a:pPr>
            <a:r>
              <a:rPr b="0" i="0" lang="en-US" sz="2200" u="none" cap="none" strike="noStrike">
                <a:solidFill>
                  <a:schemeClr val="dk1"/>
                </a:solidFill>
                <a:latin typeface="Arial"/>
                <a:ea typeface="Arial"/>
                <a:cs typeface="Arial"/>
                <a:sym typeface="Arial"/>
              </a:rPr>
              <a:t>P</a:t>
            </a:r>
            <a:r>
              <a:rPr b="0" lang="en-US" sz="2200" u="none" cap="none" strike="noStrike">
                <a:solidFill>
                  <a:schemeClr val="dk1"/>
                </a:solidFill>
                <a:latin typeface="Arial"/>
                <a:ea typeface="Arial"/>
                <a:cs typeface="Arial"/>
                <a:sym typeface="Arial"/>
              </a:rPr>
              <a:t>lease take some time to locate that feature. It </a:t>
            </a:r>
            <a:r>
              <a:rPr lang="en-US" sz="2200">
                <a:solidFill>
                  <a:schemeClr val="dk1"/>
                </a:solidFill>
              </a:rPr>
              <a:t>will be located </a:t>
            </a:r>
            <a:r>
              <a:rPr b="0" lang="en-US" sz="2200" u="none" cap="none" strike="noStrike">
                <a:solidFill>
                  <a:schemeClr val="dk1"/>
                </a:solidFill>
                <a:latin typeface="Arial"/>
                <a:ea typeface="Arial"/>
                <a:cs typeface="Arial"/>
                <a:sym typeface="Arial"/>
              </a:rPr>
              <a:t>at the bottom of the participants window </a:t>
            </a:r>
            <a:r>
              <a:rPr lang="en-US" sz="2200">
                <a:solidFill>
                  <a:schemeClr val="dk1"/>
                </a:solidFill>
              </a:rPr>
              <a:t>and should look like this   </a:t>
            </a:r>
            <a:endParaRPr b="0" sz="10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None/>
            </a:pPr>
            <a:r>
              <a:t/>
            </a:r>
            <a:endParaRPr sz="2200">
              <a:solidFill>
                <a:schemeClr val="dk1"/>
              </a:solidFill>
            </a:endParaRPr>
          </a:p>
          <a:p>
            <a:pPr indent="0" lvl="0" marL="0" marR="0" rtl="0" algn="ctr">
              <a:lnSpc>
                <a:spcPct val="100000"/>
              </a:lnSpc>
              <a:spcBef>
                <a:spcPts val="0"/>
              </a:spcBef>
              <a:spcAft>
                <a:spcPts val="0"/>
              </a:spcAft>
              <a:buNone/>
            </a:pPr>
            <a:r>
              <a:t/>
            </a:r>
            <a:endParaRPr sz="2200">
              <a:solidFill>
                <a:schemeClr val="dk1"/>
              </a:solidFill>
            </a:endParaRPr>
          </a:p>
          <a:p>
            <a:pPr indent="0" lvl="0" marL="0" marR="0" rtl="0" algn="ctr">
              <a:lnSpc>
                <a:spcPct val="100000"/>
              </a:lnSpc>
              <a:spcBef>
                <a:spcPts val="0"/>
              </a:spcBef>
              <a:spcAft>
                <a:spcPts val="0"/>
              </a:spcAft>
              <a:buNone/>
            </a:pPr>
            <a:r>
              <a:rPr lang="en-US" sz="2200" u="none" cap="none" strike="noStrike">
                <a:solidFill>
                  <a:schemeClr val="dk1"/>
                </a:solidFill>
              </a:rPr>
              <a:t>Due to the complexity of the meeting, we are unable to process all questions that are asked in the chat but will try to answer those that </a:t>
            </a:r>
            <a:r>
              <a:rPr lang="en-US" sz="2200">
                <a:solidFill>
                  <a:schemeClr val="dk1"/>
                </a:solidFill>
              </a:rPr>
              <a:t>apply to all members</a:t>
            </a:r>
            <a:r>
              <a:rPr lang="en-US" sz="2200" u="none" cap="none" strike="noStrike">
                <a:solidFill>
                  <a:schemeClr val="dk1"/>
                </a:solidFill>
              </a:rPr>
              <a:t>.   </a:t>
            </a:r>
            <a:endParaRPr sz="2200" u="none" cap="none" strike="noStrike">
              <a:solidFill>
                <a:schemeClr val="dk1"/>
              </a:solidFill>
            </a:endParaRPr>
          </a:p>
          <a:p>
            <a:pPr indent="0" lvl="0" marL="0" marR="0" rtl="0" algn="ctr">
              <a:lnSpc>
                <a:spcPct val="100000"/>
              </a:lnSpc>
              <a:spcBef>
                <a:spcPts val="0"/>
              </a:spcBef>
              <a:spcAft>
                <a:spcPts val="0"/>
              </a:spcAft>
              <a:buNone/>
            </a:pPr>
            <a:r>
              <a:t/>
            </a:r>
            <a:endParaRPr sz="2200">
              <a:solidFill>
                <a:schemeClr val="dk1"/>
              </a:solidFill>
            </a:endParaRPr>
          </a:p>
          <a:p>
            <a:pPr indent="0" lvl="0" marL="0" marR="0" rtl="0" algn="ctr">
              <a:lnSpc>
                <a:spcPct val="100000"/>
              </a:lnSpc>
              <a:spcBef>
                <a:spcPts val="0"/>
              </a:spcBef>
              <a:spcAft>
                <a:spcPts val="0"/>
              </a:spcAft>
              <a:buNone/>
            </a:pPr>
            <a:r>
              <a:rPr i="1" lang="en-US" sz="2200">
                <a:solidFill>
                  <a:schemeClr val="dk1"/>
                </a:solidFill>
              </a:rPr>
              <a:t>Questions specific to your position, or you, should not be asked in the chat.</a:t>
            </a:r>
            <a:r>
              <a:rPr lang="en-US" sz="2200">
                <a:solidFill>
                  <a:schemeClr val="dk1"/>
                </a:solidFill>
              </a:rPr>
              <a:t> </a:t>
            </a:r>
            <a:endParaRPr b="1" sz="2200">
              <a:solidFill>
                <a:schemeClr val="dk1"/>
              </a:solidFill>
            </a:endParaRPr>
          </a:p>
          <a:p>
            <a:pPr indent="0" lvl="0" marL="0" marR="0" rtl="0" algn="l">
              <a:lnSpc>
                <a:spcPct val="100000"/>
              </a:lnSpc>
              <a:spcBef>
                <a:spcPts val="0"/>
              </a:spcBef>
              <a:spcAft>
                <a:spcPts val="1000"/>
              </a:spcAft>
              <a:buClr>
                <a:srgbClr val="000000"/>
              </a:buClr>
              <a:buSzPts val="2300"/>
              <a:buFont typeface="Arial"/>
              <a:buNone/>
            </a:pPr>
            <a:r>
              <a:t/>
            </a:r>
            <a:endParaRPr b="0" i="0" sz="2300" u="none" cap="none" strike="noStrike">
              <a:solidFill>
                <a:srgbClr val="1C3AA9"/>
              </a:solidFill>
              <a:latin typeface="Arial"/>
              <a:ea typeface="Arial"/>
              <a:cs typeface="Arial"/>
              <a:sym typeface="Arial"/>
            </a:endParaRPr>
          </a:p>
        </p:txBody>
      </p:sp>
      <p:sp>
        <p:nvSpPr>
          <p:cNvPr id="152" name="Google Shape;152;p8"/>
          <p:cNvSpPr/>
          <p:nvPr/>
        </p:nvSpPr>
        <p:spPr>
          <a:xfrm>
            <a:off x="4552963" y="1426917"/>
            <a:ext cx="2562731" cy="7695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400"/>
              <a:buFont typeface="Arial"/>
              <a:buNone/>
            </a:pPr>
            <a:r>
              <a:rPr b="1" i="0" lang="en-US" sz="4400" u="none" cap="none" strike="noStrike">
                <a:solidFill>
                  <a:srgbClr val="CC0000"/>
                </a:solidFill>
                <a:latin typeface="Arial Black"/>
                <a:ea typeface="Arial Black"/>
                <a:cs typeface="Arial Black"/>
                <a:sym typeface="Arial Black"/>
              </a:rPr>
              <a:t>Q&amp;A</a:t>
            </a:r>
            <a:endParaRPr b="0" i="0" sz="1400" u="none" cap="none" strike="noStrike">
              <a:solidFill>
                <a:srgbClr val="CC0000"/>
              </a:solidFill>
              <a:latin typeface="Arial"/>
              <a:ea typeface="Arial"/>
              <a:cs typeface="Arial"/>
              <a:sym typeface="Arial"/>
            </a:endParaRPr>
          </a:p>
        </p:txBody>
      </p:sp>
      <p:pic>
        <p:nvPicPr>
          <p:cNvPr id="153" name="Google Shape;153;p8"/>
          <p:cNvPicPr preferRelativeResize="0"/>
          <p:nvPr/>
        </p:nvPicPr>
        <p:blipFill rotWithShape="1">
          <a:blip r:embed="rId3">
            <a:alphaModFix/>
          </a:blip>
          <a:srcRect b="0" l="0" r="0" t="0"/>
          <a:stretch/>
        </p:blipFill>
        <p:spPr>
          <a:xfrm>
            <a:off x="2507732" y="348291"/>
            <a:ext cx="7176531" cy="1148245"/>
          </a:xfrm>
          <a:prstGeom prst="rect">
            <a:avLst/>
          </a:prstGeom>
          <a:noFill/>
          <a:ln>
            <a:noFill/>
          </a:ln>
        </p:spPr>
      </p:pic>
      <p:pic>
        <p:nvPicPr>
          <p:cNvPr id="154" name="Google Shape;154;p8"/>
          <p:cNvPicPr preferRelativeResize="0"/>
          <p:nvPr/>
        </p:nvPicPr>
        <p:blipFill rotWithShape="1">
          <a:blip r:embed="rId4">
            <a:alphaModFix/>
          </a:blip>
          <a:srcRect b="3998" l="3991" r="3388" t="3656"/>
          <a:stretch/>
        </p:blipFill>
        <p:spPr>
          <a:xfrm>
            <a:off x="10031112" y="231278"/>
            <a:ext cx="1745188" cy="1782956"/>
          </a:xfrm>
          <a:prstGeom prst="rect">
            <a:avLst/>
          </a:prstGeom>
          <a:noFill/>
          <a:ln>
            <a:noFill/>
          </a:ln>
        </p:spPr>
      </p:pic>
      <p:sp>
        <p:nvSpPr>
          <p:cNvPr id="155" name="Google Shape;155;p8"/>
          <p:cNvSpPr/>
          <p:nvPr/>
        </p:nvSpPr>
        <p:spPr>
          <a:xfrm>
            <a:off x="9044625" y="3578075"/>
            <a:ext cx="582000" cy="411900"/>
          </a:xfrm>
          <a:prstGeom prst="wedgeRoundRectCallout">
            <a:avLst>
              <a:gd fmla="val -20833" name="adj1"/>
              <a:gd fmla="val 62500"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9"/>
          <p:cNvSpPr txBox="1"/>
          <p:nvPr/>
        </p:nvSpPr>
        <p:spPr>
          <a:xfrm>
            <a:off x="480801" y="2371001"/>
            <a:ext cx="11230397" cy="3963297"/>
          </a:xfrm>
          <a:prstGeom prst="rect">
            <a:avLst/>
          </a:prstGeom>
          <a:noFill/>
          <a:ln>
            <a:noFill/>
          </a:ln>
        </p:spPr>
        <p:txBody>
          <a:bodyPr anchorCtr="0" anchor="t" bIns="45700" lIns="91425" spcFirstLastPara="1" rIns="91425" wrap="square" tIns="45700">
            <a:noAutofit/>
          </a:bodyPr>
          <a:lstStyle/>
          <a:p>
            <a:pPr indent="0" lvl="0" marL="0" marR="0" rtl="0" algn="l">
              <a:lnSpc>
                <a:spcPct val="107000"/>
              </a:lnSpc>
              <a:spcBef>
                <a:spcPts val="0"/>
              </a:spcBef>
              <a:spcAft>
                <a:spcPts val="0"/>
              </a:spcAft>
              <a:buNone/>
            </a:pPr>
            <a:r>
              <a:rPr b="1" i="0" lang="en-US" sz="2400" u="sng" cap="none" strike="noStrike">
                <a:solidFill>
                  <a:srgbClr val="000000"/>
                </a:solidFill>
                <a:latin typeface="Calibri"/>
                <a:ea typeface="Calibri"/>
                <a:cs typeface="Calibri"/>
                <a:sym typeface="Calibri"/>
              </a:rPr>
              <a:t>University Staff Association Office </a:t>
            </a:r>
            <a:r>
              <a:rPr b="0" i="0" lang="en-US" sz="2400" u="sng" cap="none" strike="noStrike">
                <a:solidFill>
                  <a:srgbClr val="000000"/>
                </a:solidFill>
                <a:latin typeface="Calibri"/>
                <a:ea typeface="Calibri"/>
                <a:cs typeface="Calibri"/>
                <a:sym typeface="Calibri"/>
              </a:rPr>
              <a:t>(for general inquiries)</a:t>
            </a:r>
            <a:r>
              <a:rPr b="0" i="0" lang="en-US" sz="2400" u="none" cap="none" strike="noStrike">
                <a:solidFill>
                  <a:srgbClr val="000000"/>
                </a:solidFill>
                <a:latin typeface="Calibri"/>
                <a:ea typeface="Calibri"/>
                <a:cs typeface="Calibri"/>
                <a:sym typeface="Calibri"/>
              </a:rPr>
              <a:t>:</a:t>
            </a:r>
            <a:r>
              <a:rPr b="1" i="0" lang="en-US" sz="2400" u="none" cap="none" strike="noStrike">
                <a:solidFill>
                  <a:srgbClr val="000000"/>
                </a:solidFill>
                <a:latin typeface="Calibri"/>
                <a:ea typeface="Calibri"/>
                <a:cs typeface="Calibri"/>
                <a:sym typeface="Calibri"/>
              </a:rPr>
              <a:t> </a:t>
            </a:r>
            <a:r>
              <a:rPr b="0" i="0" lang="en-US" sz="2400" u="sng" cap="none" strike="noStrike">
                <a:solidFill>
                  <a:srgbClr val="0070C0"/>
                </a:solidFill>
                <a:latin typeface="Calibri"/>
                <a:ea typeface="Calibri"/>
                <a:cs typeface="Calibri"/>
                <a:sym typeface="Calibri"/>
                <a:hlinkClick r:id="rId3">
                  <a:extLst>
                    <a:ext uri="{A12FA001-AC4F-418D-AE19-62706E023703}">
                      <ahyp:hlinkClr val="tx"/>
                    </a:ext>
                  </a:extLst>
                </a:hlinkClick>
              </a:rPr>
              <a:t>usa@external.umass.edu</a:t>
            </a:r>
            <a:r>
              <a:rPr b="0" i="0" lang="en-US" sz="2400" u="sng" cap="none" strike="noStrike">
                <a:solidFill>
                  <a:srgbClr val="0070C0"/>
                </a:solidFill>
                <a:latin typeface="Calibri"/>
                <a:ea typeface="Calibri"/>
                <a:cs typeface="Calibri"/>
                <a:sym typeface="Calibri"/>
              </a:rPr>
              <a:t> </a:t>
            </a:r>
            <a:endParaRPr/>
          </a:p>
          <a:p>
            <a:pPr indent="0" lvl="0" marL="0" marR="0" rtl="0" algn="l">
              <a:lnSpc>
                <a:spcPct val="107000"/>
              </a:lnSpc>
              <a:spcBef>
                <a:spcPts val="800"/>
              </a:spcBef>
              <a:spcAft>
                <a:spcPts val="0"/>
              </a:spcAft>
              <a:buNone/>
            </a:pPr>
            <a:r>
              <a:rPr b="1" i="0" lang="en-US" sz="2400" u="none" cap="none" strike="noStrike">
                <a:solidFill>
                  <a:srgbClr val="000000"/>
                </a:solidFill>
                <a:latin typeface="Calibri"/>
                <a:ea typeface="Calibri"/>
                <a:cs typeface="Calibri"/>
                <a:sym typeface="Calibri"/>
              </a:rPr>
              <a:t>Leslie Marsland, President</a:t>
            </a:r>
            <a:r>
              <a:rPr b="0" i="0" lang="en-US" sz="2400" u="none" cap="none" strike="noStrike">
                <a:solidFill>
                  <a:srgbClr val="000000"/>
                </a:solidFill>
                <a:latin typeface="Calibri"/>
                <a:ea typeface="Calibri"/>
                <a:cs typeface="Calibri"/>
                <a:sym typeface="Calibri"/>
              </a:rPr>
              <a:t>: </a:t>
            </a:r>
            <a:r>
              <a:rPr b="0" i="0" lang="en-US" sz="2400" u="sng" cap="none" strike="noStrike">
                <a:solidFill>
                  <a:srgbClr val="0070C0"/>
                </a:solidFill>
                <a:latin typeface="Calibri"/>
                <a:ea typeface="Calibri"/>
                <a:cs typeface="Calibri"/>
                <a:sym typeface="Calibri"/>
                <a:hlinkClick r:id="rId4">
                  <a:extLst>
                    <a:ext uri="{A12FA001-AC4F-418D-AE19-62706E023703}">
                      <ahyp:hlinkClr val="tx"/>
                    </a:ext>
                  </a:extLst>
                </a:hlinkClick>
              </a:rPr>
              <a:t>marsland@umass.edu</a:t>
            </a:r>
            <a:endParaRPr b="0" i="0" sz="2400" u="none" cap="none" strike="noStrike">
              <a:solidFill>
                <a:srgbClr val="0070C0"/>
              </a:solidFill>
              <a:latin typeface="Calibri"/>
              <a:ea typeface="Calibri"/>
              <a:cs typeface="Calibri"/>
              <a:sym typeface="Calibri"/>
            </a:endParaRPr>
          </a:p>
          <a:p>
            <a:pPr indent="0" lvl="0" marL="0" marR="0" rtl="0" algn="l">
              <a:lnSpc>
                <a:spcPct val="107000"/>
              </a:lnSpc>
              <a:spcBef>
                <a:spcPts val="800"/>
              </a:spcBef>
              <a:spcAft>
                <a:spcPts val="0"/>
              </a:spcAft>
              <a:buNone/>
            </a:pPr>
            <a:r>
              <a:rPr b="1" i="0" lang="en-US" sz="2400" u="none" cap="none" strike="noStrike">
                <a:solidFill>
                  <a:srgbClr val="000000"/>
                </a:solidFill>
                <a:latin typeface="Calibri"/>
                <a:ea typeface="Calibri"/>
                <a:cs typeface="Calibri"/>
                <a:sym typeface="Calibri"/>
              </a:rPr>
              <a:t>Mary Malinowski, Vice President</a:t>
            </a:r>
            <a:r>
              <a:rPr b="0" i="0" lang="en-US" sz="2400" u="none" cap="none" strike="noStrike">
                <a:solidFill>
                  <a:srgbClr val="000000"/>
                </a:solidFill>
                <a:latin typeface="Calibri"/>
                <a:ea typeface="Calibri"/>
                <a:cs typeface="Calibri"/>
                <a:sym typeface="Calibri"/>
              </a:rPr>
              <a:t>: </a:t>
            </a:r>
            <a:r>
              <a:rPr b="0" i="0" lang="en-US" sz="2400" u="sng" cap="none" strike="noStrike">
                <a:solidFill>
                  <a:srgbClr val="0070C0"/>
                </a:solidFill>
                <a:latin typeface="Calibri"/>
                <a:ea typeface="Calibri"/>
                <a:cs typeface="Calibri"/>
                <a:sym typeface="Calibri"/>
                <a:hlinkClick r:id="rId5">
                  <a:extLst>
                    <a:ext uri="{A12FA001-AC4F-418D-AE19-62706E023703}">
                      <ahyp:hlinkClr val="tx"/>
                    </a:ext>
                  </a:extLst>
                </a:hlinkClick>
              </a:rPr>
              <a:t>mary.malinowski@umass.edu</a:t>
            </a:r>
            <a:endParaRPr b="0" i="0" sz="2400" u="none" cap="none" strike="noStrike">
              <a:solidFill>
                <a:srgbClr val="0070C0"/>
              </a:solidFill>
              <a:latin typeface="Calibri"/>
              <a:ea typeface="Calibri"/>
              <a:cs typeface="Calibri"/>
              <a:sym typeface="Calibri"/>
            </a:endParaRPr>
          </a:p>
          <a:p>
            <a:pPr indent="0" lvl="0" marL="0" marR="0" rtl="0" algn="l">
              <a:lnSpc>
                <a:spcPct val="107000"/>
              </a:lnSpc>
              <a:spcBef>
                <a:spcPts val="800"/>
              </a:spcBef>
              <a:spcAft>
                <a:spcPts val="0"/>
              </a:spcAft>
              <a:buNone/>
            </a:pPr>
            <a:r>
              <a:rPr b="1" i="0" lang="en-US" sz="2400" u="none" cap="none" strike="noStrike">
                <a:solidFill>
                  <a:srgbClr val="000000"/>
                </a:solidFill>
                <a:latin typeface="Calibri"/>
                <a:ea typeface="Calibri"/>
                <a:cs typeface="Calibri"/>
                <a:sym typeface="Calibri"/>
              </a:rPr>
              <a:t>Casey Krone, Health &amp; Safety Officer</a:t>
            </a:r>
            <a:r>
              <a:rPr b="0" i="0" lang="en-US" sz="2400" u="none" cap="none" strike="noStrike">
                <a:solidFill>
                  <a:srgbClr val="000000"/>
                </a:solidFill>
                <a:latin typeface="Calibri"/>
                <a:ea typeface="Calibri"/>
                <a:cs typeface="Calibri"/>
                <a:sym typeface="Calibri"/>
              </a:rPr>
              <a:t> (for H&amp;S Issues): </a:t>
            </a:r>
            <a:r>
              <a:rPr b="0" i="0" lang="en-US" sz="2400" u="sng" cap="none" strike="noStrike">
                <a:solidFill>
                  <a:srgbClr val="0070C0"/>
                </a:solidFill>
                <a:latin typeface="Calibri"/>
                <a:ea typeface="Calibri"/>
                <a:cs typeface="Calibri"/>
                <a:sym typeface="Calibri"/>
              </a:rPr>
              <a:t>ckrone@honors.umass.edu</a:t>
            </a:r>
            <a:endParaRPr/>
          </a:p>
          <a:p>
            <a:pPr indent="0" lvl="0" marL="0" marR="0" rtl="0" algn="l">
              <a:lnSpc>
                <a:spcPct val="107000"/>
              </a:lnSpc>
              <a:spcBef>
                <a:spcPts val="800"/>
              </a:spcBef>
              <a:spcAft>
                <a:spcPts val="0"/>
              </a:spcAft>
              <a:buNone/>
            </a:pPr>
            <a:r>
              <a:rPr b="1" i="0" lang="en-US" sz="2400" u="none" cap="none" strike="noStrike">
                <a:solidFill>
                  <a:srgbClr val="000000"/>
                </a:solidFill>
                <a:latin typeface="Calibri"/>
                <a:ea typeface="Calibri"/>
                <a:cs typeface="Calibri"/>
                <a:sym typeface="Calibri"/>
              </a:rPr>
              <a:t>Linda Fish, Grievance Officer</a:t>
            </a:r>
            <a:r>
              <a:rPr b="0" i="0" lang="en-US" sz="2400" u="none" cap="none" strike="noStrike">
                <a:solidFill>
                  <a:srgbClr val="000000"/>
                </a:solidFill>
                <a:latin typeface="Calibri"/>
                <a:ea typeface="Calibri"/>
                <a:cs typeface="Calibri"/>
                <a:sym typeface="Calibri"/>
              </a:rPr>
              <a:t> (for Grievance &amp; contract issues): </a:t>
            </a:r>
            <a:r>
              <a:rPr b="0" i="0" lang="en-US" sz="2400" u="sng" cap="none" strike="noStrike">
                <a:solidFill>
                  <a:srgbClr val="0070C0"/>
                </a:solidFill>
                <a:latin typeface="Calibri"/>
                <a:ea typeface="Calibri"/>
                <a:cs typeface="Calibri"/>
                <a:sym typeface="Calibri"/>
              </a:rPr>
              <a:t>lfish@library.umass.edu</a:t>
            </a:r>
            <a:endParaRPr/>
          </a:p>
          <a:p>
            <a:pPr indent="0" lvl="0" marL="0" marR="0" rtl="0" algn="l">
              <a:lnSpc>
                <a:spcPct val="107000"/>
              </a:lnSpc>
              <a:spcBef>
                <a:spcPts val="800"/>
              </a:spcBef>
              <a:spcAft>
                <a:spcPts val="0"/>
              </a:spcAft>
              <a:buNone/>
            </a:pPr>
            <a:r>
              <a:rPr b="1" i="0" lang="en-US" sz="2400" u="none" cap="none" strike="noStrike">
                <a:solidFill>
                  <a:srgbClr val="000000"/>
                </a:solidFill>
                <a:latin typeface="Calibri"/>
                <a:ea typeface="Calibri"/>
                <a:cs typeface="Calibri"/>
                <a:sym typeface="Calibri"/>
              </a:rPr>
              <a:t>Sheila Gilmour, Chief Steward</a:t>
            </a:r>
            <a:r>
              <a:rPr b="0" i="0" lang="en-US" sz="2400" u="none" cap="none" strike="noStrike">
                <a:solidFill>
                  <a:srgbClr val="000000"/>
                </a:solidFill>
                <a:latin typeface="Calibri"/>
                <a:ea typeface="Calibri"/>
                <a:cs typeface="Calibri"/>
                <a:sym typeface="Calibri"/>
              </a:rPr>
              <a:t> (for Grievance &amp; contract issues): </a:t>
            </a:r>
            <a:r>
              <a:rPr b="0" i="0" lang="en-US" sz="2400" u="sng" cap="none" strike="noStrike">
                <a:solidFill>
                  <a:srgbClr val="0070C0"/>
                </a:solidFill>
                <a:latin typeface="Calibri"/>
                <a:ea typeface="Calibri"/>
                <a:cs typeface="Calibri"/>
                <a:sym typeface="Calibri"/>
              </a:rPr>
              <a:t>sgilmour@umass.edu</a:t>
            </a:r>
            <a:endParaRPr/>
          </a:p>
          <a:p>
            <a:pPr indent="0" lvl="0" marL="0" marR="0" rtl="0" algn="l">
              <a:lnSpc>
                <a:spcPct val="107000"/>
              </a:lnSpc>
              <a:spcBef>
                <a:spcPts val="800"/>
              </a:spcBef>
              <a:spcAft>
                <a:spcPts val="0"/>
              </a:spcAft>
              <a:buNone/>
            </a:pPr>
            <a:r>
              <a:rPr b="1" i="0" lang="en-US" sz="2400" u="none" cap="none" strike="noStrike">
                <a:solidFill>
                  <a:srgbClr val="000000"/>
                </a:solidFill>
                <a:latin typeface="Calibri"/>
                <a:ea typeface="Calibri"/>
                <a:cs typeface="Calibri"/>
                <a:sym typeface="Calibri"/>
              </a:rPr>
              <a:t>Miles Stern, MTA Field Rep</a:t>
            </a:r>
            <a:r>
              <a:rPr b="0" i="0" lang="en-US" sz="2400" u="none" cap="none" strike="noStrike">
                <a:solidFill>
                  <a:srgbClr val="000000"/>
                </a:solidFill>
                <a:latin typeface="Calibri"/>
                <a:ea typeface="Calibri"/>
                <a:cs typeface="Calibri"/>
                <a:sym typeface="Calibri"/>
              </a:rPr>
              <a:t>: </a:t>
            </a:r>
            <a:r>
              <a:rPr b="0" i="0" lang="en-US" sz="2400" u="sng" cap="none" strike="noStrike">
                <a:solidFill>
                  <a:srgbClr val="0070C0"/>
                </a:solidFill>
                <a:latin typeface="Calibri"/>
                <a:ea typeface="Calibri"/>
                <a:cs typeface="Calibri"/>
                <a:sym typeface="Calibri"/>
              </a:rPr>
              <a:t>MStern@massteacher.org</a:t>
            </a:r>
            <a:endParaRPr/>
          </a:p>
          <a:p>
            <a:pPr indent="0" lvl="0" marL="0" marR="0" rtl="0" algn="l">
              <a:lnSpc>
                <a:spcPct val="107000"/>
              </a:lnSpc>
              <a:spcBef>
                <a:spcPts val="800"/>
              </a:spcBef>
              <a:spcAft>
                <a:spcPts val="0"/>
              </a:spcAft>
              <a:buNone/>
            </a:pPr>
            <a:r>
              <a:rPr b="1" i="0" lang="en-US" sz="2400" u="none" cap="none" strike="noStrike">
                <a:solidFill>
                  <a:srgbClr val="000000"/>
                </a:solidFill>
                <a:latin typeface="Calibri"/>
                <a:ea typeface="Calibri"/>
                <a:cs typeface="Calibri"/>
                <a:sym typeface="Calibri"/>
              </a:rPr>
              <a:t>Stewards</a:t>
            </a:r>
            <a:r>
              <a:rPr b="0" i="0" lang="en-US" sz="2400" u="none" cap="none" strike="noStrike">
                <a:solidFill>
                  <a:srgbClr val="000000"/>
                </a:solidFill>
                <a:latin typeface="Calibri"/>
                <a:ea typeface="Calibri"/>
                <a:cs typeface="Calibri"/>
                <a:sym typeface="Calibri"/>
              </a:rPr>
              <a:t> – please visit our website to locate the steward for your area</a:t>
            </a:r>
            <a:endParaRPr/>
          </a:p>
          <a:p>
            <a:pPr indent="0" lvl="0" marL="0" marR="0" rtl="0" algn="ctr">
              <a:lnSpc>
                <a:spcPct val="100000"/>
              </a:lnSpc>
              <a:spcBef>
                <a:spcPts val="80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p:txBody>
      </p:sp>
      <p:sp>
        <p:nvSpPr>
          <p:cNvPr id="161" name="Google Shape;161;p9"/>
          <p:cNvSpPr/>
          <p:nvPr/>
        </p:nvSpPr>
        <p:spPr>
          <a:xfrm>
            <a:off x="60112" y="1428735"/>
            <a:ext cx="10572813" cy="12003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en-US" sz="2400" u="none" cap="none" strike="noStrike">
                <a:solidFill>
                  <a:srgbClr val="CC0000"/>
                </a:solidFill>
                <a:latin typeface="Arial Black"/>
                <a:ea typeface="Arial Black"/>
                <a:cs typeface="Arial Black"/>
                <a:sym typeface="Arial Black"/>
              </a:rPr>
              <a:t>If you have questions about your specific circumstances, please reach out to your union leadership!</a:t>
            </a:r>
            <a:endParaRPr b="1" i="0" sz="2400" u="none" cap="none" strike="noStrike">
              <a:solidFill>
                <a:srgbClr val="CC0000"/>
              </a:solidFill>
              <a:latin typeface="Arial Black"/>
              <a:ea typeface="Arial Black"/>
              <a:cs typeface="Arial Black"/>
              <a:sym typeface="Arial Black"/>
            </a:endParaRPr>
          </a:p>
        </p:txBody>
      </p:sp>
      <p:pic>
        <p:nvPicPr>
          <p:cNvPr id="162" name="Google Shape;162;p9"/>
          <p:cNvPicPr preferRelativeResize="0"/>
          <p:nvPr/>
        </p:nvPicPr>
        <p:blipFill rotWithShape="1">
          <a:blip r:embed="rId6">
            <a:alphaModFix/>
          </a:blip>
          <a:srcRect b="0" l="0" r="0" t="0"/>
          <a:stretch/>
        </p:blipFill>
        <p:spPr>
          <a:xfrm>
            <a:off x="2507732" y="348291"/>
            <a:ext cx="7176531" cy="1148245"/>
          </a:xfrm>
          <a:prstGeom prst="rect">
            <a:avLst/>
          </a:prstGeom>
          <a:noFill/>
          <a:ln>
            <a:noFill/>
          </a:ln>
        </p:spPr>
      </p:pic>
      <p:pic>
        <p:nvPicPr>
          <p:cNvPr id="163" name="Google Shape;163;p9"/>
          <p:cNvPicPr preferRelativeResize="0"/>
          <p:nvPr/>
        </p:nvPicPr>
        <p:blipFill rotWithShape="1">
          <a:blip r:embed="rId7">
            <a:alphaModFix/>
          </a:blip>
          <a:srcRect b="3998" l="3991" r="3388" t="3656"/>
          <a:stretch/>
        </p:blipFill>
        <p:spPr>
          <a:xfrm>
            <a:off x="10031112" y="231278"/>
            <a:ext cx="1745188" cy="178295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2"/>
          <p:cNvSpPr txBox="1"/>
          <p:nvPr/>
        </p:nvSpPr>
        <p:spPr>
          <a:xfrm>
            <a:off x="348150" y="2052025"/>
            <a:ext cx="11495700" cy="4574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300"/>
              <a:buFont typeface="Arial"/>
              <a:buNone/>
            </a:pPr>
            <a:r>
              <a:rPr b="1" i="0" lang="en-US" sz="2300" u="none" cap="none" strike="noStrike">
                <a:solidFill>
                  <a:srgbClr val="000000"/>
                </a:solidFill>
                <a:latin typeface="Arial"/>
                <a:ea typeface="Arial"/>
                <a:cs typeface="Arial"/>
                <a:sym typeface="Arial"/>
              </a:rPr>
              <a:t>Please note that this is a meeting for University Staff Association (USA) Members</a:t>
            </a:r>
            <a:endParaRPr/>
          </a:p>
          <a:p>
            <a:pPr indent="0" lvl="0" marL="0" marR="0" rtl="0" algn="ctr">
              <a:lnSpc>
                <a:spcPct val="100000"/>
              </a:lnSpc>
              <a:spcBef>
                <a:spcPts val="0"/>
              </a:spcBef>
              <a:spcAft>
                <a:spcPts val="0"/>
              </a:spcAft>
              <a:buClr>
                <a:srgbClr val="000000"/>
              </a:buClr>
              <a:buSzPts val="2300"/>
              <a:buFont typeface="Arial"/>
              <a:buNone/>
            </a:pPr>
            <a:r>
              <a:t/>
            </a:r>
            <a:endParaRPr b="0" i="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000000"/>
              </a:buClr>
              <a:buSzPts val="2300"/>
              <a:buFont typeface="Arial"/>
              <a:buChar char="•"/>
            </a:pPr>
            <a:r>
              <a:rPr b="0" i="0" lang="en-US" sz="2300" u="none" cap="none" strike="noStrike">
                <a:solidFill>
                  <a:srgbClr val="000000"/>
                </a:solidFill>
                <a:latin typeface="Arial"/>
                <a:ea typeface="Arial"/>
                <a:cs typeface="Arial"/>
                <a:sym typeface="Arial"/>
              </a:rPr>
              <a:t>If you are not a member of the USA union, we respectfully ask that you leave.</a:t>
            </a:r>
            <a:endParaRPr b="0" i="0" sz="2300" u="none" cap="none" strike="noStrike">
              <a:solidFill>
                <a:srgbClr val="000000"/>
              </a:solidFill>
              <a:latin typeface="Arial"/>
              <a:ea typeface="Arial"/>
              <a:cs typeface="Arial"/>
              <a:sym typeface="Arial"/>
            </a:endParaRPr>
          </a:p>
          <a:p>
            <a:pPr indent="-342900" lvl="0" marL="342900" marR="0" rtl="0" algn="l">
              <a:lnSpc>
                <a:spcPct val="100000"/>
              </a:lnSpc>
              <a:spcBef>
                <a:spcPts val="1000"/>
              </a:spcBef>
              <a:spcAft>
                <a:spcPts val="0"/>
              </a:spcAft>
              <a:buClr>
                <a:srgbClr val="000000"/>
              </a:buClr>
              <a:buSzPts val="2300"/>
              <a:buFont typeface="Arial"/>
              <a:buChar char="•"/>
            </a:pPr>
            <a:r>
              <a:rPr b="0" i="0" lang="en-US" sz="2300" u="none" cap="none" strike="noStrike">
                <a:solidFill>
                  <a:srgbClr val="000000"/>
                </a:solidFill>
                <a:latin typeface="Arial"/>
                <a:ea typeface="Arial"/>
                <a:cs typeface="Arial"/>
                <a:sym typeface="Arial"/>
              </a:rPr>
              <a:t>Your microphone has been muted to ensure that those attending are able to hear the presenters. </a:t>
            </a:r>
            <a:endParaRPr b="0" i="0" sz="2300" u="none" cap="none" strike="noStrike">
              <a:solidFill>
                <a:srgbClr val="000000"/>
              </a:solidFill>
              <a:latin typeface="Arial"/>
              <a:ea typeface="Arial"/>
              <a:cs typeface="Arial"/>
              <a:sym typeface="Arial"/>
            </a:endParaRPr>
          </a:p>
          <a:p>
            <a:pPr indent="-342900" lvl="0" marL="342900" marR="0" rtl="0" algn="l">
              <a:lnSpc>
                <a:spcPct val="100000"/>
              </a:lnSpc>
              <a:spcBef>
                <a:spcPts val="1000"/>
              </a:spcBef>
              <a:spcAft>
                <a:spcPts val="0"/>
              </a:spcAft>
              <a:buSzPts val="2300"/>
              <a:buChar char="•"/>
            </a:pPr>
            <a:r>
              <a:rPr lang="en-US" sz="2300"/>
              <a:t>Chat will be disabled until the end of meeting and available during the Q&amp;A.</a:t>
            </a:r>
            <a:endParaRPr sz="2300"/>
          </a:p>
          <a:p>
            <a:pPr indent="-342900" lvl="0" marL="342900" marR="0" rtl="0" algn="l">
              <a:lnSpc>
                <a:spcPct val="100000"/>
              </a:lnSpc>
              <a:spcBef>
                <a:spcPts val="1000"/>
              </a:spcBef>
              <a:spcAft>
                <a:spcPts val="0"/>
              </a:spcAft>
              <a:buClr>
                <a:srgbClr val="000000"/>
              </a:buClr>
              <a:buSzPts val="2300"/>
              <a:buFont typeface="Arial"/>
              <a:buChar char="•"/>
            </a:pPr>
            <a:r>
              <a:rPr b="0" i="0" lang="en-US" sz="2300" u="none" cap="none" strike="noStrike">
                <a:solidFill>
                  <a:srgbClr val="000000"/>
                </a:solidFill>
                <a:latin typeface="Arial"/>
                <a:ea typeface="Arial"/>
                <a:cs typeface="Arial"/>
                <a:sym typeface="Arial"/>
              </a:rPr>
              <a:t>This will be a large meeting which will limit presenters' ability to engage with questions. If you have a question that needs follow-up, please connect with </a:t>
            </a:r>
            <a:r>
              <a:rPr lang="en-US" sz="2300"/>
              <a:t>a steward, officer or board member.</a:t>
            </a:r>
            <a:endParaRPr b="0" i="0" sz="2300" u="none" cap="none" strike="noStrike">
              <a:solidFill>
                <a:srgbClr val="000000"/>
              </a:solidFill>
              <a:latin typeface="Arial"/>
              <a:ea typeface="Arial"/>
              <a:cs typeface="Arial"/>
              <a:sym typeface="Arial"/>
            </a:endParaRPr>
          </a:p>
          <a:p>
            <a:pPr indent="-342900" lvl="0" marL="342900" marR="0" rtl="0" algn="l">
              <a:lnSpc>
                <a:spcPct val="100000"/>
              </a:lnSpc>
              <a:spcBef>
                <a:spcPts val="1000"/>
              </a:spcBef>
              <a:spcAft>
                <a:spcPts val="0"/>
              </a:spcAft>
              <a:buClr>
                <a:srgbClr val="000000"/>
              </a:buClr>
              <a:buSzPts val="2300"/>
              <a:buFont typeface="Arial"/>
              <a:buChar char="•"/>
            </a:pPr>
            <a:r>
              <a:rPr b="0" i="0" lang="en-US" sz="2300" u="none" cap="none" strike="noStrike">
                <a:solidFill>
                  <a:srgbClr val="000000"/>
                </a:solidFill>
                <a:latin typeface="Arial"/>
                <a:ea typeface="Arial"/>
                <a:cs typeface="Arial"/>
                <a:sym typeface="Arial"/>
              </a:rPr>
              <a:t>Slides will be posted on our website: </a:t>
            </a:r>
            <a:r>
              <a:rPr b="0" i="0" lang="en-US" sz="2400" u="sng" cap="none" strike="noStrike">
                <a:solidFill>
                  <a:schemeClr val="hlink"/>
                </a:solidFill>
                <a:latin typeface="Arial"/>
                <a:ea typeface="Arial"/>
                <a:cs typeface="Arial"/>
                <a:sym typeface="Arial"/>
                <a:hlinkClick r:id="rId3"/>
              </a:rPr>
              <a:t>https://universitystaffassociation.org/</a:t>
            </a:r>
            <a:endParaRPr b="0" i="0" sz="2400" u="none" cap="none" strike="noStrike">
              <a:solidFill>
                <a:srgbClr val="000000"/>
              </a:solidFill>
              <a:latin typeface="Arial"/>
              <a:ea typeface="Arial"/>
              <a:cs typeface="Arial"/>
              <a:sym typeface="Arial"/>
            </a:endParaRPr>
          </a:p>
          <a:p>
            <a:pPr indent="0" lvl="0" marL="457200" marR="0" rtl="0" algn="ctr">
              <a:lnSpc>
                <a:spcPct val="100000"/>
              </a:lnSpc>
              <a:spcBef>
                <a:spcPts val="1000"/>
              </a:spcBef>
              <a:spcAft>
                <a:spcPts val="0"/>
              </a:spcAft>
              <a:buNone/>
            </a:pPr>
            <a:r>
              <a:rPr b="1" i="1" lang="en-US" sz="2400">
                <a:solidFill>
                  <a:srgbClr val="980000"/>
                </a:solidFill>
              </a:rPr>
              <a:t>This meeting is being recorded</a:t>
            </a:r>
            <a:endParaRPr b="1" i="1" sz="2400">
              <a:solidFill>
                <a:srgbClr val="980000"/>
              </a:solidFill>
            </a:endParaRPr>
          </a:p>
          <a:p>
            <a:pPr indent="0" lvl="0" marL="0" marR="0" rtl="0" algn="l">
              <a:lnSpc>
                <a:spcPct val="100000"/>
              </a:lnSpc>
              <a:spcBef>
                <a:spcPts val="1000"/>
              </a:spcBef>
              <a:spcAft>
                <a:spcPts val="1000"/>
              </a:spcAft>
              <a:buClr>
                <a:srgbClr val="000000"/>
              </a:buClr>
              <a:buSzPts val="2300"/>
              <a:buFont typeface="Arial"/>
              <a:buNone/>
            </a:pPr>
            <a:r>
              <a:t/>
            </a:r>
            <a:endParaRPr b="0" i="0" sz="2300" u="none" cap="none" strike="noStrike">
              <a:solidFill>
                <a:srgbClr val="000000"/>
              </a:solidFill>
              <a:latin typeface="Arial"/>
              <a:ea typeface="Arial"/>
              <a:cs typeface="Arial"/>
              <a:sym typeface="Arial"/>
            </a:endParaRPr>
          </a:p>
        </p:txBody>
      </p:sp>
      <p:sp>
        <p:nvSpPr>
          <p:cNvPr id="63" name="Google Shape;63;p2"/>
          <p:cNvSpPr/>
          <p:nvPr/>
        </p:nvSpPr>
        <p:spPr>
          <a:xfrm>
            <a:off x="2116476" y="1282517"/>
            <a:ext cx="7741200" cy="7695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400"/>
              <a:buFont typeface="Arial"/>
              <a:buNone/>
            </a:pPr>
            <a:r>
              <a:rPr b="1" i="0" lang="en-US" sz="4300" u="none" cap="none" strike="noStrike">
                <a:solidFill>
                  <a:srgbClr val="1C3AA9"/>
                </a:solidFill>
                <a:latin typeface="Arial Black"/>
                <a:ea typeface="Arial Black"/>
                <a:cs typeface="Arial Black"/>
                <a:sym typeface="Arial Black"/>
              </a:rPr>
              <a:t>Thank you for attending!</a:t>
            </a:r>
            <a:endParaRPr b="0" i="0" sz="1300" u="none" cap="none" strike="noStrike">
              <a:solidFill>
                <a:srgbClr val="1C3AA9"/>
              </a:solidFill>
              <a:latin typeface="Arial"/>
              <a:ea typeface="Arial"/>
              <a:cs typeface="Arial"/>
              <a:sym typeface="Arial"/>
            </a:endParaRPr>
          </a:p>
        </p:txBody>
      </p:sp>
      <p:pic>
        <p:nvPicPr>
          <p:cNvPr id="64" name="Google Shape;64;p2"/>
          <p:cNvPicPr preferRelativeResize="0"/>
          <p:nvPr/>
        </p:nvPicPr>
        <p:blipFill rotWithShape="1">
          <a:blip r:embed="rId4">
            <a:alphaModFix/>
          </a:blip>
          <a:srcRect b="3998" l="3991" r="3388" t="3656"/>
          <a:stretch/>
        </p:blipFill>
        <p:spPr>
          <a:xfrm>
            <a:off x="10031112" y="231277"/>
            <a:ext cx="1812738" cy="1820749"/>
          </a:xfrm>
          <a:prstGeom prst="rect">
            <a:avLst/>
          </a:prstGeom>
          <a:noFill/>
          <a:ln>
            <a:noFill/>
          </a:ln>
        </p:spPr>
      </p:pic>
      <p:pic>
        <p:nvPicPr>
          <p:cNvPr id="65" name="Google Shape;65;p2"/>
          <p:cNvPicPr preferRelativeResize="0"/>
          <p:nvPr/>
        </p:nvPicPr>
        <p:blipFill rotWithShape="1">
          <a:blip r:embed="rId5">
            <a:alphaModFix/>
          </a:blip>
          <a:srcRect b="0" l="0" r="0" t="0"/>
          <a:stretch/>
        </p:blipFill>
        <p:spPr>
          <a:xfrm>
            <a:off x="2398823" y="211086"/>
            <a:ext cx="7176531" cy="114824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gf028b3a667_0_0"/>
          <p:cNvSpPr txBox="1"/>
          <p:nvPr>
            <p:ph type="ctrTitle"/>
          </p:nvPr>
        </p:nvSpPr>
        <p:spPr>
          <a:xfrm>
            <a:off x="168177" y="234038"/>
            <a:ext cx="5028600" cy="548700"/>
          </a:xfrm>
          <a:prstGeom prst="rect">
            <a:avLst/>
          </a:prstGeom>
        </p:spPr>
        <p:txBody>
          <a:bodyPr anchorCtr="0" anchor="b" bIns="121900" lIns="121900" spcFirstLastPara="1" rIns="121900" wrap="square" tIns="121900">
            <a:noAutofit/>
          </a:bodyPr>
          <a:lstStyle/>
          <a:p>
            <a:pPr indent="0" lvl="0" marL="0" rtl="0" algn="l">
              <a:spcBef>
                <a:spcPts val="0"/>
              </a:spcBef>
              <a:spcAft>
                <a:spcPts val="0"/>
              </a:spcAft>
              <a:buNone/>
            </a:pPr>
            <a:r>
              <a:rPr b="1" lang="en-US" sz="2400">
                <a:solidFill>
                  <a:srgbClr val="980000"/>
                </a:solidFill>
              </a:rPr>
              <a:t>A Year-in-Review 2020 - 2021</a:t>
            </a:r>
            <a:r>
              <a:rPr b="1" lang="en-US" sz="2400"/>
              <a:t> </a:t>
            </a:r>
            <a:endParaRPr b="1" sz="2400"/>
          </a:p>
        </p:txBody>
      </p:sp>
      <p:pic>
        <p:nvPicPr>
          <p:cNvPr id="71" name="Google Shape;71;gf028b3a667_0_0"/>
          <p:cNvPicPr preferRelativeResize="0"/>
          <p:nvPr/>
        </p:nvPicPr>
        <p:blipFill rotWithShape="1">
          <a:blip r:embed="rId3">
            <a:alphaModFix/>
          </a:blip>
          <a:srcRect b="0" l="0" r="0" t="0"/>
          <a:stretch/>
        </p:blipFill>
        <p:spPr>
          <a:xfrm>
            <a:off x="6117800" y="115813"/>
            <a:ext cx="5767025" cy="785175"/>
          </a:xfrm>
          <a:prstGeom prst="rect">
            <a:avLst/>
          </a:prstGeom>
          <a:noFill/>
          <a:ln>
            <a:noFill/>
          </a:ln>
        </p:spPr>
      </p:pic>
      <p:pic>
        <p:nvPicPr>
          <p:cNvPr id="72" name="Google Shape;72;gf028b3a667_0_0"/>
          <p:cNvPicPr preferRelativeResize="0"/>
          <p:nvPr/>
        </p:nvPicPr>
        <p:blipFill rotWithShape="1">
          <a:blip r:embed="rId4">
            <a:alphaModFix/>
          </a:blip>
          <a:srcRect b="3998" l="3991" r="3389" t="3656"/>
          <a:stretch/>
        </p:blipFill>
        <p:spPr>
          <a:xfrm>
            <a:off x="4946275" y="115824"/>
            <a:ext cx="982625" cy="945775"/>
          </a:xfrm>
          <a:prstGeom prst="rect">
            <a:avLst/>
          </a:prstGeom>
          <a:noFill/>
          <a:ln>
            <a:noFill/>
          </a:ln>
        </p:spPr>
      </p:pic>
      <p:sp>
        <p:nvSpPr>
          <p:cNvPr id="73" name="Google Shape;73;gf028b3a667_0_0"/>
          <p:cNvSpPr txBox="1"/>
          <p:nvPr/>
        </p:nvSpPr>
        <p:spPr>
          <a:xfrm>
            <a:off x="517800" y="854600"/>
            <a:ext cx="4881900" cy="1143600"/>
          </a:xfrm>
          <a:prstGeom prst="rect">
            <a:avLst/>
          </a:prstGeom>
          <a:noFill/>
          <a:ln>
            <a:noFill/>
          </a:ln>
        </p:spPr>
        <p:txBody>
          <a:bodyPr anchorCtr="0" anchor="t" bIns="91425" lIns="91425" spcFirstLastPara="1" rIns="91425" wrap="square" tIns="91425">
            <a:spAutoFit/>
          </a:bodyPr>
          <a:lstStyle/>
          <a:p>
            <a:pPr indent="-298450" lvl="0" marL="457200" rtl="0" algn="l">
              <a:lnSpc>
                <a:spcPct val="115000"/>
              </a:lnSpc>
              <a:spcBef>
                <a:spcPts val="0"/>
              </a:spcBef>
              <a:spcAft>
                <a:spcPts val="0"/>
              </a:spcAft>
              <a:buClr>
                <a:schemeClr val="dk1"/>
              </a:buClr>
              <a:buSzPts val="1100"/>
              <a:buChar char="●"/>
            </a:pPr>
            <a:r>
              <a:rPr b="1" lang="en-US">
                <a:solidFill>
                  <a:schemeClr val="dk1"/>
                </a:solidFill>
              </a:rPr>
              <a:t>March 2, 2020</a:t>
            </a:r>
            <a:r>
              <a:rPr lang="en-US">
                <a:solidFill>
                  <a:schemeClr val="dk1"/>
                </a:solidFill>
              </a:rPr>
              <a:t>:  USA, PSU &amp; AFSCME started conversations with the Administration regarding the COVID-19 outbreak and plans to keep staff &amp; students safe</a:t>
            </a:r>
            <a:endParaRPr sz="1800"/>
          </a:p>
        </p:txBody>
      </p:sp>
      <p:sp>
        <p:nvSpPr>
          <p:cNvPr id="74" name="Google Shape;74;gf028b3a667_0_0"/>
          <p:cNvSpPr txBox="1"/>
          <p:nvPr/>
        </p:nvSpPr>
        <p:spPr>
          <a:xfrm>
            <a:off x="530725" y="2124400"/>
            <a:ext cx="4303500" cy="1097400"/>
          </a:xfrm>
          <a:prstGeom prst="rect">
            <a:avLst/>
          </a:prstGeom>
          <a:noFill/>
          <a:ln>
            <a:noFill/>
          </a:ln>
        </p:spPr>
        <p:txBody>
          <a:bodyPr anchorCtr="0" anchor="t" bIns="91425" lIns="91425" spcFirstLastPara="1" rIns="91425" wrap="square" tIns="91425">
            <a:spAutoFit/>
          </a:bodyPr>
          <a:lstStyle/>
          <a:p>
            <a:pPr indent="-298450" lvl="0" marL="457200" rtl="0" algn="l">
              <a:lnSpc>
                <a:spcPct val="115000"/>
              </a:lnSpc>
              <a:spcBef>
                <a:spcPts val="0"/>
              </a:spcBef>
              <a:spcAft>
                <a:spcPts val="0"/>
              </a:spcAft>
              <a:buClr>
                <a:schemeClr val="dk1"/>
              </a:buClr>
              <a:buSzPts val="1100"/>
              <a:buChar char="●"/>
            </a:pPr>
            <a:r>
              <a:rPr b="1" lang="en-US">
                <a:solidFill>
                  <a:schemeClr val="dk1"/>
                </a:solidFill>
              </a:rPr>
              <a:t>March 13, 2020</a:t>
            </a:r>
            <a:r>
              <a:rPr lang="en-US">
                <a:solidFill>
                  <a:schemeClr val="dk1"/>
                </a:solidFill>
              </a:rPr>
              <a:t>: COVID-19 hit fast, and the Campus became a ghost town; </a:t>
            </a:r>
            <a:r>
              <a:rPr lang="en-US" u="sng">
                <a:solidFill>
                  <a:schemeClr val="dk1"/>
                </a:solidFill>
              </a:rPr>
              <a:t>sending most staff home to work remotely</a:t>
            </a:r>
            <a:r>
              <a:rPr lang="en-US" sz="1100">
                <a:solidFill>
                  <a:schemeClr val="dk1"/>
                </a:solidFill>
              </a:rPr>
              <a:t>; </a:t>
            </a:r>
            <a:r>
              <a:rPr b="1" lang="en-US" sz="1100">
                <a:solidFill>
                  <a:schemeClr val="dk1"/>
                </a:solidFill>
              </a:rPr>
              <a:t>and USA members proved we could do this successfully</a:t>
            </a:r>
            <a:endParaRPr sz="1800"/>
          </a:p>
        </p:txBody>
      </p:sp>
      <p:sp>
        <p:nvSpPr>
          <p:cNvPr id="75" name="Google Shape;75;gf028b3a667_0_0"/>
          <p:cNvSpPr txBox="1"/>
          <p:nvPr/>
        </p:nvSpPr>
        <p:spPr>
          <a:xfrm>
            <a:off x="517800" y="3301350"/>
            <a:ext cx="4881900" cy="1143600"/>
          </a:xfrm>
          <a:prstGeom prst="rect">
            <a:avLst/>
          </a:prstGeom>
          <a:noFill/>
          <a:ln>
            <a:noFill/>
          </a:ln>
        </p:spPr>
        <p:txBody>
          <a:bodyPr anchorCtr="0" anchor="t" bIns="91425" lIns="91425" spcFirstLastPara="1" rIns="91425" wrap="square" tIns="91425">
            <a:spAutoFit/>
          </a:bodyPr>
          <a:lstStyle/>
          <a:p>
            <a:pPr indent="-298450" lvl="0" marL="457200" rtl="0" algn="l">
              <a:lnSpc>
                <a:spcPct val="115000"/>
              </a:lnSpc>
              <a:spcBef>
                <a:spcPts val="0"/>
              </a:spcBef>
              <a:spcAft>
                <a:spcPts val="0"/>
              </a:spcAft>
              <a:buClr>
                <a:schemeClr val="dk1"/>
              </a:buClr>
              <a:buSzPts val="1100"/>
              <a:buChar char="●"/>
            </a:pPr>
            <a:r>
              <a:rPr b="1" lang="en-US">
                <a:solidFill>
                  <a:schemeClr val="dk1"/>
                </a:solidFill>
              </a:rPr>
              <a:t>March 24, 2020</a:t>
            </a:r>
            <a:r>
              <a:rPr lang="en-US">
                <a:solidFill>
                  <a:schemeClr val="dk1"/>
                </a:solidFill>
              </a:rPr>
              <a:t>:  USA, PSU &amp; AFSCME signed the first of 7 MOUs (Memorandum of Understanding) to protect as many members as possible during the pandemic</a:t>
            </a:r>
            <a:endParaRPr sz="1800"/>
          </a:p>
        </p:txBody>
      </p:sp>
      <p:sp>
        <p:nvSpPr>
          <p:cNvPr id="76" name="Google Shape;76;gf028b3a667_0_0"/>
          <p:cNvSpPr txBox="1"/>
          <p:nvPr/>
        </p:nvSpPr>
        <p:spPr>
          <a:xfrm>
            <a:off x="517800" y="4447875"/>
            <a:ext cx="4714800" cy="1143600"/>
          </a:xfrm>
          <a:prstGeom prst="rect">
            <a:avLst/>
          </a:prstGeom>
          <a:noFill/>
          <a:ln>
            <a:noFill/>
          </a:ln>
        </p:spPr>
        <p:txBody>
          <a:bodyPr anchorCtr="0" anchor="t" bIns="91425" lIns="91425" spcFirstLastPara="1" rIns="91425" wrap="square" tIns="91425">
            <a:spAutoFit/>
          </a:bodyPr>
          <a:lstStyle/>
          <a:p>
            <a:pPr indent="-298450" lvl="0" marL="457200" rtl="0" algn="l">
              <a:lnSpc>
                <a:spcPct val="115000"/>
              </a:lnSpc>
              <a:spcBef>
                <a:spcPts val="0"/>
              </a:spcBef>
              <a:spcAft>
                <a:spcPts val="0"/>
              </a:spcAft>
              <a:buClr>
                <a:schemeClr val="dk1"/>
              </a:buClr>
              <a:buSzPts val="1100"/>
              <a:buChar char="●"/>
            </a:pPr>
            <a:r>
              <a:rPr b="1" lang="en-US">
                <a:solidFill>
                  <a:schemeClr val="dk1"/>
                </a:solidFill>
              </a:rPr>
              <a:t>May 15, 2020</a:t>
            </a:r>
            <a:r>
              <a:rPr lang="en-US">
                <a:solidFill>
                  <a:schemeClr val="dk1"/>
                </a:solidFill>
              </a:rPr>
              <a:t>:  The first of two VSIPs (Voluntary Separation Incentive Program) was offered to staff.  </a:t>
            </a:r>
            <a:r>
              <a:rPr b="1" lang="en-US" u="sng">
                <a:solidFill>
                  <a:schemeClr val="dk1"/>
                </a:solidFill>
              </a:rPr>
              <a:t>A total of 96 USA members</a:t>
            </a:r>
            <a:r>
              <a:rPr lang="en-US">
                <a:solidFill>
                  <a:schemeClr val="dk1"/>
                </a:solidFill>
              </a:rPr>
              <a:t> opted to take one of the two VSIPs</a:t>
            </a:r>
            <a:endParaRPr sz="1800"/>
          </a:p>
        </p:txBody>
      </p:sp>
      <p:sp>
        <p:nvSpPr>
          <p:cNvPr id="77" name="Google Shape;77;gf028b3a667_0_0"/>
          <p:cNvSpPr txBox="1"/>
          <p:nvPr/>
        </p:nvSpPr>
        <p:spPr>
          <a:xfrm>
            <a:off x="530725" y="5592975"/>
            <a:ext cx="4303500" cy="648000"/>
          </a:xfrm>
          <a:prstGeom prst="rect">
            <a:avLst/>
          </a:prstGeom>
          <a:noFill/>
          <a:ln>
            <a:noFill/>
          </a:ln>
        </p:spPr>
        <p:txBody>
          <a:bodyPr anchorCtr="0" anchor="t" bIns="91425" lIns="91425" spcFirstLastPara="1" rIns="91425" wrap="square" tIns="91425">
            <a:spAutoFit/>
          </a:bodyPr>
          <a:lstStyle/>
          <a:p>
            <a:pPr indent="-298450" lvl="0" marL="457200" rtl="0" algn="l">
              <a:lnSpc>
                <a:spcPct val="115000"/>
              </a:lnSpc>
              <a:spcBef>
                <a:spcPts val="0"/>
              </a:spcBef>
              <a:spcAft>
                <a:spcPts val="0"/>
              </a:spcAft>
              <a:buClr>
                <a:schemeClr val="dk1"/>
              </a:buClr>
              <a:buSzPts val="1100"/>
              <a:buChar char="●"/>
            </a:pPr>
            <a:r>
              <a:rPr b="1" lang="en-US">
                <a:solidFill>
                  <a:schemeClr val="dk1"/>
                </a:solidFill>
              </a:rPr>
              <a:t>May 31, 2020</a:t>
            </a:r>
            <a:r>
              <a:rPr lang="en-US">
                <a:solidFill>
                  <a:schemeClr val="dk1"/>
                </a:solidFill>
              </a:rPr>
              <a:t>: The first all-staff furlough for 1 week</a:t>
            </a:r>
            <a:endParaRPr sz="1800"/>
          </a:p>
        </p:txBody>
      </p:sp>
      <p:sp>
        <p:nvSpPr>
          <p:cNvPr id="78" name="Google Shape;78;gf028b3a667_0_0"/>
          <p:cNvSpPr txBox="1"/>
          <p:nvPr/>
        </p:nvSpPr>
        <p:spPr>
          <a:xfrm>
            <a:off x="6401950" y="854600"/>
            <a:ext cx="4303500" cy="648000"/>
          </a:xfrm>
          <a:prstGeom prst="rect">
            <a:avLst/>
          </a:prstGeom>
          <a:noFill/>
          <a:ln>
            <a:noFill/>
          </a:ln>
        </p:spPr>
        <p:txBody>
          <a:bodyPr anchorCtr="0" anchor="t" bIns="91425" lIns="91425" spcFirstLastPara="1" rIns="91425" wrap="square" tIns="91425">
            <a:spAutoFit/>
          </a:bodyPr>
          <a:lstStyle/>
          <a:p>
            <a:pPr indent="-298450" lvl="0" marL="457200" rtl="0" algn="l">
              <a:lnSpc>
                <a:spcPct val="115000"/>
              </a:lnSpc>
              <a:spcBef>
                <a:spcPts val="0"/>
              </a:spcBef>
              <a:spcAft>
                <a:spcPts val="0"/>
              </a:spcAft>
              <a:buClr>
                <a:schemeClr val="dk1"/>
              </a:buClr>
              <a:buSzPts val="1100"/>
              <a:buChar char="●"/>
            </a:pPr>
            <a:r>
              <a:rPr b="1" lang="en-US">
                <a:solidFill>
                  <a:schemeClr val="dk1"/>
                </a:solidFill>
              </a:rPr>
              <a:t>September 14, 2020</a:t>
            </a:r>
            <a:r>
              <a:rPr lang="en-US">
                <a:solidFill>
                  <a:schemeClr val="dk1"/>
                </a:solidFill>
              </a:rPr>
              <a:t>:  The second all-staff furlough; this time for 2 weeks</a:t>
            </a:r>
            <a:endParaRPr sz="1800"/>
          </a:p>
        </p:txBody>
      </p:sp>
      <p:sp>
        <p:nvSpPr>
          <p:cNvPr id="79" name="Google Shape;79;gf028b3a667_0_0"/>
          <p:cNvSpPr txBox="1"/>
          <p:nvPr/>
        </p:nvSpPr>
        <p:spPr>
          <a:xfrm>
            <a:off x="6401950" y="1583600"/>
            <a:ext cx="4303500" cy="895800"/>
          </a:xfrm>
          <a:prstGeom prst="rect">
            <a:avLst/>
          </a:prstGeom>
          <a:noFill/>
          <a:ln>
            <a:noFill/>
          </a:ln>
        </p:spPr>
        <p:txBody>
          <a:bodyPr anchorCtr="0" anchor="t" bIns="91425" lIns="91425" spcFirstLastPara="1" rIns="91425" wrap="square" tIns="91425">
            <a:spAutoFit/>
          </a:bodyPr>
          <a:lstStyle/>
          <a:p>
            <a:pPr indent="-298450" lvl="0" marL="457200" rtl="0" algn="l">
              <a:lnSpc>
                <a:spcPct val="115000"/>
              </a:lnSpc>
              <a:spcBef>
                <a:spcPts val="0"/>
              </a:spcBef>
              <a:spcAft>
                <a:spcPts val="0"/>
              </a:spcAft>
              <a:buClr>
                <a:schemeClr val="dk1"/>
              </a:buClr>
              <a:buSzPts val="1100"/>
              <a:buChar char="●"/>
            </a:pPr>
            <a:r>
              <a:rPr b="1" lang="en-US">
                <a:solidFill>
                  <a:schemeClr val="dk1"/>
                </a:solidFill>
              </a:rPr>
              <a:t>October 18, 2020</a:t>
            </a:r>
            <a:r>
              <a:rPr lang="en-US">
                <a:solidFill>
                  <a:schemeClr val="dk1"/>
                </a:solidFill>
              </a:rPr>
              <a:t>: A total of </a:t>
            </a:r>
            <a:r>
              <a:rPr b="1" lang="en-US" u="sng">
                <a:solidFill>
                  <a:schemeClr val="dk1"/>
                </a:solidFill>
              </a:rPr>
              <a:t>57 USA members</a:t>
            </a:r>
            <a:r>
              <a:rPr lang="en-US">
                <a:solidFill>
                  <a:schemeClr val="dk1"/>
                </a:solidFill>
              </a:rPr>
              <a:t> were placed on indefinite furlough or reduced hours</a:t>
            </a:r>
            <a:endParaRPr>
              <a:solidFill>
                <a:schemeClr val="dk1"/>
              </a:solidFill>
            </a:endParaRPr>
          </a:p>
        </p:txBody>
      </p:sp>
      <p:sp>
        <p:nvSpPr>
          <p:cNvPr id="80" name="Google Shape;80;gf028b3a667_0_0"/>
          <p:cNvSpPr txBox="1"/>
          <p:nvPr/>
        </p:nvSpPr>
        <p:spPr>
          <a:xfrm>
            <a:off x="6401950" y="2560400"/>
            <a:ext cx="4303500" cy="895800"/>
          </a:xfrm>
          <a:prstGeom prst="rect">
            <a:avLst/>
          </a:prstGeom>
          <a:noFill/>
          <a:ln>
            <a:noFill/>
          </a:ln>
        </p:spPr>
        <p:txBody>
          <a:bodyPr anchorCtr="0" anchor="t" bIns="91425" lIns="91425" spcFirstLastPara="1" rIns="91425" wrap="square" tIns="91425">
            <a:spAutoFit/>
          </a:bodyPr>
          <a:lstStyle/>
          <a:p>
            <a:pPr indent="-298450" lvl="0" marL="457200" rtl="0" algn="l">
              <a:lnSpc>
                <a:spcPct val="115000"/>
              </a:lnSpc>
              <a:spcBef>
                <a:spcPts val="0"/>
              </a:spcBef>
              <a:spcAft>
                <a:spcPts val="0"/>
              </a:spcAft>
              <a:buClr>
                <a:schemeClr val="dk1"/>
              </a:buClr>
              <a:buSzPts val="1100"/>
              <a:buChar char="●"/>
            </a:pPr>
            <a:r>
              <a:rPr b="1" lang="en-US">
                <a:solidFill>
                  <a:schemeClr val="dk1"/>
                </a:solidFill>
              </a:rPr>
              <a:t>February 7, 2021</a:t>
            </a:r>
            <a:r>
              <a:rPr lang="en-US">
                <a:solidFill>
                  <a:schemeClr val="dk1"/>
                </a:solidFill>
              </a:rPr>
              <a:t>: USA members on indefinite furloughs started to be slowly called back</a:t>
            </a:r>
            <a:endParaRPr>
              <a:solidFill>
                <a:schemeClr val="dk1"/>
              </a:solidFill>
            </a:endParaRPr>
          </a:p>
        </p:txBody>
      </p:sp>
      <p:sp>
        <p:nvSpPr>
          <p:cNvPr id="81" name="Google Shape;81;gf028b3a667_0_0"/>
          <p:cNvSpPr txBox="1"/>
          <p:nvPr/>
        </p:nvSpPr>
        <p:spPr>
          <a:xfrm>
            <a:off x="6401950" y="3389250"/>
            <a:ext cx="4303500" cy="1639200"/>
          </a:xfrm>
          <a:prstGeom prst="rect">
            <a:avLst/>
          </a:prstGeom>
          <a:noFill/>
          <a:ln>
            <a:noFill/>
          </a:ln>
        </p:spPr>
        <p:txBody>
          <a:bodyPr anchorCtr="0" anchor="t" bIns="91425" lIns="91425" spcFirstLastPara="1" rIns="91425" wrap="square" tIns="91425">
            <a:spAutoFit/>
          </a:bodyPr>
          <a:lstStyle/>
          <a:p>
            <a:pPr indent="-298450" lvl="0" marL="457200" rtl="0" algn="l">
              <a:lnSpc>
                <a:spcPct val="115000"/>
              </a:lnSpc>
              <a:spcBef>
                <a:spcPts val="0"/>
              </a:spcBef>
              <a:spcAft>
                <a:spcPts val="0"/>
              </a:spcAft>
              <a:buClr>
                <a:schemeClr val="dk1"/>
              </a:buClr>
              <a:buSzPts val="1100"/>
              <a:buChar char="●"/>
            </a:pPr>
            <a:r>
              <a:rPr b="1" lang="en-US">
                <a:solidFill>
                  <a:schemeClr val="dk1"/>
                </a:solidFill>
              </a:rPr>
              <a:t>April 11, 2021</a:t>
            </a:r>
            <a:r>
              <a:rPr lang="en-US">
                <a:solidFill>
                  <a:schemeClr val="dk1"/>
                </a:solidFill>
              </a:rPr>
              <a:t>:  The majority of USA members on indefinite furloughs have been </a:t>
            </a:r>
            <a:r>
              <a:rPr b="1" lang="en-US">
                <a:solidFill>
                  <a:schemeClr val="dk1"/>
                </a:solidFill>
              </a:rPr>
              <a:t>called back to work</a:t>
            </a:r>
            <a:r>
              <a:rPr lang="en-US">
                <a:solidFill>
                  <a:schemeClr val="dk1"/>
                </a:solidFill>
              </a:rPr>
              <a:t>; a few remained on a reduced schedule but were able to take advantage of the unemployment workshare program</a:t>
            </a:r>
            <a:endParaRPr>
              <a:solidFill>
                <a:schemeClr val="dk1"/>
              </a:solidFill>
            </a:endParaRPr>
          </a:p>
        </p:txBody>
      </p:sp>
      <p:sp>
        <p:nvSpPr>
          <p:cNvPr id="82" name="Google Shape;82;gf028b3a667_0_0"/>
          <p:cNvSpPr txBox="1"/>
          <p:nvPr/>
        </p:nvSpPr>
        <p:spPr>
          <a:xfrm>
            <a:off x="6401950" y="4944975"/>
            <a:ext cx="4303500" cy="895800"/>
          </a:xfrm>
          <a:prstGeom prst="rect">
            <a:avLst/>
          </a:prstGeom>
          <a:noFill/>
          <a:ln>
            <a:noFill/>
          </a:ln>
        </p:spPr>
        <p:txBody>
          <a:bodyPr anchorCtr="0" anchor="t" bIns="91425" lIns="91425" spcFirstLastPara="1" rIns="91425" wrap="square" tIns="91425">
            <a:spAutoFit/>
          </a:bodyPr>
          <a:lstStyle/>
          <a:p>
            <a:pPr indent="-298450" lvl="0" marL="457200" rtl="0" algn="l">
              <a:lnSpc>
                <a:spcPct val="115000"/>
              </a:lnSpc>
              <a:spcBef>
                <a:spcPts val="0"/>
              </a:spcBef>
              <a:spcAft>
                <a:spcPts val="0"/>
              </a:spcAft>
              <a:buClr>
                <a:schemeClr val="dk1"/>
              </a:buClr>
              <a:buSzPts val="1100"/>
              <a:buChar char="●"/>
            </a:pPr>
            <a:r>
              <a:rPr b="1" lang="en-US">
                <a:solidFill>
                  <a:schemeClr val="dk1"/>
                </a:solidFill>
              </a:rPr>
              <a:t>July 12, 2021</a:t>
            </a:r>
            <a:r>
              <a:rPr lang="en-US">
                <a:solidFill>
                  <a:schemeClr val="dk1"/>
                </a:solidFill>
              </a:rPr>
              <a:t>: USA signed a Flexible Work MOA to allow more flexible </a:t>
            </a:r>
            <a:r>
              <a:rPr b="1" lang="en-US" u="sng">
                <a:solidFill>
                  <a:schemeClr val="dk1"/>
                </a:solidFill>
              </a:rPr>
              <a:t>and remote</a:t>
            </a:r>
            <a:r>
              <a:rPr lang="en-US">
                <a:solidFill>
                  <a:schemeClr val="dk1"/>
                </a:solidFill>
              </a:rPr>
              <a:t> work options</a:t>
            </a:r>
            <a:endParaRPr>
              <a:solidFill>
                <a:schemeClr val="dk1"/>
              </a:solidFill>
            </a:endParaRPr>
          </a:p>
        </p:txBody>
      </p:sp>
      <p:sp>
        <p:nvSpPr>
          <p:cNvPr id="83" name="Google Shape;83;gf028b3a667_0_0"/>
          <p:cNvSpPr txBox="1"/>
          <p:nvPr/>
        </p:nvSpPr>
        <p:spPr>
          <a:xfrm>
            <a:off x="3951200" y="6240975"/>
            <a:ext cx="4142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a:solidFill>
                  <a:srgbClr val="C00000"/>
                </a:solidFill>
              </a:rPr>
              <a:t>     A New Year is a time to step FORWARD</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73"/>
                                        </p:tgtEl>
                                        <p:attrNameLst>
                                          <p:attrName>style.visibility</p:attrName>
                                        </p:attrNameLst>
                                      </p:cBhvr>
                                      <p:to>
                                        <p:strVal val="visible"/>
                                      </p:to>
                                    </p:set>
                                    <p:anim calcmode="lin" valueType="num">
                                      <p:cBhvr additive="base">
                                        <p:cTn dur="1000"/>
                                        <p:tgtEl>
                                          <p:spTgt spid="73"/>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74"/>
                                        </p:tgtEl>
                                        <p:attrNameLst>
                                          <p:attrName>style.visibility</p:attrName>
                                        </p:attrNameLst>
                                      </p:cBhvr>
                                      <p:to>
                                        <p:strVal val="visible"/>
                                      </p:to>
                                    </p:set>
                                    <p:anim calcmode="lin" valueType="num">
                                      <p:cBhvr additive="base">
                                        <p:cTn dur="1000"/>
                                        <p:tgtEl>
                                          <p:spTgt spid="74"/>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75"/>
                                        </p:tgtEl>
                                        <p:attrNameLst>
                                          <p:attrName>style.visibility</p:attrName>
                                        </p:attrNameLst>
                                      </p:cBhvr>
                                      <p:to>
                                        <p:strVal val="visible"/>
                                      </p:to>
                                    </p:set>
                                    <p:anim calcmode="lin" valueType="num">
                                      <p:cBhvr additive="base">
                                        <p:cTn dur="1000"/>
                                        <p:tgtEl>
                                          <p:spTgt spid="75"/>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76"/>
                                        </p:tgtEl>
                                        <p:attrNameLst>
                                          <p:attrName>style.visibility</p:attrName>
                                        </p:attrNameLst>
                                      </p:cBhvr>
                                      <p:to>
                                        <p:strVal val="visible"/>
                                      </p:to>
                                    </p:set>
                                    <p:anim calcmode="lin" valueType="num">
                                      <p:cBhvr additive="base">
                                        <p:cTn dur="1000"/>
                                        <p:tgtEl>
                                          <p:spTgt spid="76"/>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77"/>
                                        </p:tgtEl>
                                        <p:attrNameLst>
                                          <p:attrName>style.visibility</p:attrName>
                                        </p:attrNameLst>
                                      </p:cBhvr>
                                      <p:to>
                                        <p:strVal val="visible"/>
                                      </p:to>
                                    </p:set>
                                    <p:anim calcmode="lin" valueType="num">
                                      <p:cBhvr additive="base">
                                        <p:cTn dur="1000"/>
                                        <p:tgtEl>
                                          <p:spTgt spid="77"/>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78"/>
                                        </p:tgtEl>
                                        <p:attrNameLst>
                                          <p:attrName>style.visibility</p:attrName>
                                        </p:attrNameLst>
                                      </p:cBhvr>
                                      <p:to>
                                        <p:strVal val="visible"/>
                                      </p:to>
                                    </p:set>
                                    <p:anim calcmode="lin" valueType="num">
                                      <p:cBhvr additive="base">
                                        <p:cTn dur="1000"/>
                                        <p:tgtEl>
                                          <p:spTgt spid="78"/>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79"/>
                                        </p:tgtEl>
                                        <p:attrNameLst>
                                          <p:attrName>style.visibility</p:attrName>
                                        </p:attrNameLst>
                                      </p:cBhvr>
                                      <p:to>
                                        <p:strVal val="visible"/>
                                      </p:to>
                                    </p:set>
                                    <p:anim calcmode="lin" valueType="num">
                                      <p:cBhvr additive="base">
                                        <p:cTn dur="1000"/>
                                        <p:tgtEl>
                                          <p:spTgt spid="79"/>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80"/>
                                        </p:tgtEl>
                                        <p:attrNameLst>
                                          <p:attrName>style.visibility</p:attrName>
                                        </p:attrNameLst>
                                      </p:cBhvr>
                                      <p:to>
                                        <p:strVal val="visible"/>
                                      </p:to>
                                    </p:set>
                                    <p:anim calcmode="lin" valueType="num">
                                      <p:cBhvr additive="base">
                                        <p:cTn dur="1000"/>
                                        <p:tgtEl>
                                          <p:spTgt spid="80"/>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81">
                                            <p:txEl>
                                              <p:pRg end="0" st="0"/>
                                            </p:txEl>
                                          </p:spTgt>
                                        </p:tgtEl>
                                        <p:attrNameLst>
                                          <p:attrName>style.visibility</p:attrName>
                                        </p:attrNameLst>
                                      </p:cBhvr>
                                      <p:to>
                                        <p:strVal val="visible"/>
                                      </p:to>
                                    </p:set>
                                    <p:anim calcmode="lin" valueType="num">
                                      <p:cBhvr additive="base">
                                        <p:cTn dur="1000"/>
                                        <p:tgtEl>
                                          <p:spTgt spid="81">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82"/>
                                        </p:tgtEl>
                                        <p:attrNameLst>
                                          <p:attrName>style.visibility</p:attrName>
                                        </p:attrNameLst>
                                      </p:cBhvr>
                                      <p:to>
                                        <p:strVal val="visible"/>
                                      </p:to>
                                    </p:set>
                                    <p:anim calcmode="lin" valueType="num">
                                      <p:cBhvr additive="base">
                                        <p:cTn dur="1000"/>
                                        <p:tgtEl>
                                          <p:spTgt spid="82"/>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83"/>
                                        </p:tgtEl>
                                        <p:attrNameLst>
                                          <p:attrName>style.visibility</p:attrName>
                                        </p:attrNameLst>
                                      </p:cBhvr>
                                      <p:to>
                                        <p:strVal val="visible"/>
                                      </p:to>
                                    </p:set>
                                    <p:anim calcmode="lin" valueType="num">
                                      <p:cBhvr additive="base">
                                        <p:cTn dur="1000"/>
                                        <p:tgtEl>
                                          <p:spTgt spid="83"/>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3"/>
          <p:cNvSpPr txBox="1"/>
          <p:nvPr>
            <p:ph type="title"/>
          </p:nvPr>
        </p:nvSpPr>
        <p:spPr>
          <a:xfrm>
            <a:off x="4239455" y="1305032"/>
            <a:ext cx="2676735" cy="763500"/>
          </a:xfrm>
          <a:prstGeom prst="rect">
            <a:avLst/>
          </a:prstGeom>
          <a:noFill/>
          <a:ln>
            <a:noFill/>
          </a:ln>
        </p:spPr>
        <p:txBody>
          <a:bodyPr anchorCtr="0" anchor="t" bIns="121900" lIns="121900" spcFirstLastPara="1" rIns="121900" wrap="square" tIns="121900">
            <a:noAutofit/>
          </a:bodyPr>
          <a:lstStyle/>
          <a:p>
            <a:pPr indent="0" lvl="0" marL="0" rtl="0" algn="l">
              <a:lnSpc>
                <a:spcPct val="100000"/>
              </a:lnSpc>
              <a:spcBef>
                <a:spcPts val="0"/>
              </a:spcBef>
              <a:spcAft>
                <a:spcPts val="0"/>
              </a:spcAft>
              <a:buSzPts val="3700"/>
              <a:buNone/>
            </a:pPr>
            <a:r>
              <a:rPr lang="en-US" sz="4300">
                <a:solidFill>
                  <a:srgbClr val="1C3AA9"/>
                </a:solidFill>
                <a:latin typeface="Arial Black"/>
                <a:ea typeface="Arial Black"/>
                <a:cs typeface="Arial Black"/>
                <a:sym typeface="Arial Black"/>
              </a:rPr>
              <a:t>Agenda</a:t>
            </a:r>
            <a:endParaRPr sz="4300">
              <a:solidFill>
                <a:srgbClr val="1C3AA9"/>
              </a:solidFill>
              <a:latin typeface="Arial Black"/>
              <a:ea typeface="Arial Black"/>
              <a:cs typeface="Arial Black"/>
              <a:sym typeface="Arial Black"/>
            </a:endParaRPr>
          </a:p>
        </p:txBody>
      </p:sp>
      <p:sp>
        <p:nvSpPr>
          <p:cNvPr id="89" name="Google Shape;89;p3"/>
          <p:cNvSpPr txBox="1"/>
          <p:nvPr>
            <p:ph idx="1" type="body"/>
          </p:nvPr>
        </p:nvSpPr>
        <p:spPr>
          <a:xfrm>
            <a:off x="1179859" y="2170286"/>
            <a:ext cx="9832281" cy="4117780"/>
          </a:xfrm>
          <a:prstGeom prst="rect">
            <a:avLst/>
          </a:prstGeom>
          <a:noFill/>
          <a:ln>
            <a:noFill/>
          </a:ln>
        </p:spPr>
        <p:txBody>
          <a:bodyPr anchorCtr="0" anchor="t" bIns="121900" lIns="121900" spcFirstLastPara="1" rIns="121900" wrap="square" tIns="121900">
            <a:noAutofit/>
          </a:bodyPr>
          <a:lstStyle/>
          <a:p>
            <a:pPr indent="-342900" lvl="0" marL="342900" marR="0" rtl="0" algn="l">
              <a:lnSpc>
                <a:spcPct val="115000"/>
              </a:lnSpc>
              <a:spcBef>
                <a:spcPts val="0"/>
              </a:spcBef>
              <a:spcAft>
                <a:spcPts val="0"/>
              </a:spcAft>
              <a:buSzPts val="1000"/>
              <a:buFont typeface="Noto Sans Symbols"/>
              <a:buChar char="∙"/>
            </a:pPr>
            <a:r>
              <a:rPr lang="en-US" sz="3600">
                <a:solidFill>
                  <a:srgbClr val="201F1E"/>
                </a:solidFill>
                <a:latin typeface="Quattrocento Sans"/>
                <a:ea typeface="Quattrocento Sans"/>
                <a:cs typeface="Quattrocento Sans"/>
                <a:sym typeface="Quattrocento Sans"/>
              </a:rPr>
              <a:t>Introduction of Officers &amp; Stewards</a:t>
            </a:r>
            <a:endParaRPr/>
          </a:p>
          <a:p>
            <a:pPr indent="-342900" lvl="0" marL="342900" marR="0" rtl="0" algn="l">
              <a:lnSpc>
                <a:spcPct val="115000"/>
              </a:lnSpc>
              <a:spcBef>
                <a:spcPts val="0"/>
              </a:spcBef>
              <a:spcAft>
                <a:spcPts val="0"/>
              </a:spcAft>
              <a:buSzPts val="1000"/>
              <a:buFont typeface="Noto Sans Symbols"/>
              <a:buChar char="∙"/>
            </a:pPr>
            <a:r>
              <a:rPr lang="en-US" sz="3600">
                <a:solidFill>
                  <a:srgbClr val="201F1E"/>
                </a:solidFill>
                <a:latin typeface="Quattrocento Sans"/>
                <a:ea typeface="Quattrocento Sans"/>
                <a:cs typeface="Quattrocento Sans"/>
                <a:sym typeface="Quattrocento Sans"/>
              </a:rPr>
              <a:t>Annual Budget Presentation for FY22 &amp; vote</a:t>
            </a:r>
            <a:endParaRPr sz="3600">
              <a:solidFill>
                <a:srgbClr val="201F1E"/>
              </a:solidFill>
              <a:latin typeface="Calibri"/>
              <a:ea typeface="Calibri"/>
              <a:cs typeface="Calibri"/>
              <a:sym typeface="Calibri"/>
            </a:endParaRPr>
          </a:p>
          <a:p>
            <a:pPr indent="-342900" lvl="0" marL="342900" marR="0" rtl="0" algn="l">
              <a:lnSpc>
                <a:spcPct val="115000"/>
              </a:lnSpc>
              <a:spcBef>
                <a:spcPts val="0"/>
              </a:spcBef>
              <a:spcAft>
                <a:spcPts val="0"/>
              </a:spcAft>
              <a:buSzPts val="1000"/>
              <a:buFont typeface="Noto Sans Symbols"/>
              <a:buChar char="∙"/>
            </a:pPr>
            <a:r>
              <a:rPr lang="en-US" sz="3600">
                <a:solidFill>
                  <a:srgbClr val="201F1E"/>
                </a:solidFill>
                <a:latin typeface="Quattrocento Sans"/>
                <a:ea typeface="Quattrocento Sans"/>
                <a:cs typeface="Quattrocento Sans"/>
                <a:sym typeface="Quattrocento Sans"/>
              </a:rPr>
              <a:t>Health &amp; Safety updates</a:t>
            </a:r>
            <a:endParaRPr/>
          </a:p>
          <a:p>
            <a:pPr indent="-342900" lvl="0" marL="342900" marR="0" rtl="0" algn="l">
              <a:lnSpc>
                <a:spcPct val="115000"/>
              </a:lnSpc>
              <a:spcBef>
                <a:spcPts val="0"/>
              </a:spcBef>
              <a:spcAft>
                <a:spcPts val="0"/>
              </a:spcAft>
              <a:buSzPts val="1000"/>
              <a:buFont typeface="Noto Sans Symbols"/>
              <a:buChar char="∙"/>
            </a:pPr>
            <a:r>
              <a:rPr lang="en-US" sz="3600">
                <a:solidFill>
                  <a:srgbClr val="201F1E"/>
                </a:solidFill>
                <a:latin typeface="Quattrocento Sans"/>
                <a:ea typeface="Quattrocento Sans"/>
                <a:cs typeface="Quattrocento Sans"/>
                <a:sym typeface="Quattrocento Sans"/>
              </a:rPr>
              <a:t>Flexible/Remote issues – brief survey coming</a:t>
            </a:r>
            <a:endParaRPr sz="3600">
              <a:solidFill>
                <a:srgbClr val="201F1E"/>
              </a:solidFill>
              <a:latin typeface="Calibri"/>
              <a:ea typeface="Calibri"/>
              <a:cs typeface="Calibri"/>
              <a:sym typeface="Calibri"/>
            </a:endParaRPr>
          </a:p>
          <a:p>
            <a:pPr indent="-342900" lvl="0" marL="342900" marR="0" rtl="0" algn="l">
              <a:lnSpc>
                <a:spcPct val="115000"/>
              </a:lnSpc>
              <a:spcBef>
                <a:spcPts val="0"/>
              </a:spcBef>
              <a:spcAft>
                <a:spcPts val="0"/>
              </a:spcAft>
              <a:buSzPts val="1000"/>
              <a:buFont typeface="Noto Sans Symbols"/>
              <a:buChar char="∙"/>
            </a:pPr>
            <a:r>
              <a:rPr lang="en-US" sz="3600">
                <a:solidFill>
                  <a:srgbClr val="201F1E"/>
                </a:solidFill>
                <a:latin typeface="Quattrocento Sans"/>
                <a:ea typeface="Quattrocento Sans"/>
                <a:cs typeface="Quattrocento Sans"/>
                <a:sym typeface="Quattrocento Sans"/>
              </a:rPr>
              <a:t>Bargaining &amp; Other updates</a:t>
            </a:r>
            <a:endParaRPr/>
          </a:p>
          <a:p>
            <a:pPr indent="-342900" lvl="0" marL="342900" marR="0" rtl="0" algn="l">
              <a:lnSpc>
                <a:spcPct val="115000"/>
              </a:lnSpc>
              <a:spcBef>
                <a:spcPts val="0"/>
              </a:spcBef>
              <a:spcAft>
                <a:spcPts val="0"/>
              </a:spcAft>
              <a:buSzPts val="1000"/>
              <a:buFont typeface="Noto Sans Symbols"/>
              <a:buChar char="∙"/>
            </a:pPr>
            <a:r>
              <a:rPr lang="en-US" sz="3600">
                <a:solidFill>
                  <a:srgbClr val="201F1E"/>
                </a:solidFill>
                <a:latin typeface="Quattrocento Sans"/>
                <a:ea typeface="Quattrocento Sans"/>
                <a:cs typeface="Quattrocento Sans"/>
                <a:sym typeface="Quattrocento Sans"/>
              </a:rPr>
              <a:t>Q&amp;A (limited time using chat)</a:t>
            </a:r>
            <a:endParaRPr sz="3600">
              <a:solidFill>
                <a:srgbClr val="201F1E"/>
              </a:solidFill>
              <a:latin typeface="Calibri"/>
              <a:ea typeface="Calibri"/>
              <a:cs typeface="Calibri"/>
              <a:sym typeface="Calibri"/>
            </a:endParaRPr>
          </a:p>
        </p:txBody>
      </p:sp>
      <p:pic>
        <p:nvPicPr>
          <p:cNvPr id="90" name="Google Shape;90;p3"/>
          <p:cNvPicPr preferRelativeResize="0"/>
          <p:nvPr/>
        </p:nvPicPr>
        <p:blipFill rotWithShape="1">
          <a:blip r:embed="rId3">
            <a:alphaModFix/>
          </a:blip>
          <a:srcRect b="0" l="0" r="0" t="0"/>
          <a:stretch/>
        </p:blipFill>
        <p:spPr>
          <a:xfrm>
            <a:off x="2398823" y="211086"/>
            <a:ext cx="7176531" cy="1148245"/>
          </a:xfrm>
          <a:prstGeom prst="rect">
            <a:avLst/>
          </a:prstGeom>
          <a:noFill/>
          <a:ln>
            <a:noFill/>
          </a:ln>
        </p:spPr>
      </p:pic>
      <p:pic>
        <p:nvPicPr>
          <p:cNvPr id="91" name="Google Shape;91;p3"/>
          <p:cNvPicPr preferRelativeResize="0"/>
          <p:nvPr/>
        </p:nvPicPr>
        <p:blipFill rotWithShape="1">
          <a:blip r:embed="rId4">
            <a:alphaModFix/>
          </a:blip>
          <a:srcRect b="3998" l="3991" r="3388" t="3656"/>
          <a:stretch/>
        </p:blipFill>
        <p:spPr>
          <a:xfrm>
            <a:off x="10031112" y="231278"/>
            <a:ext cx="1745188" cy="178295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gf028b3a667_0_27"/>
          <p:cNvSpPr txBox="1"/>
          <p:nvPr>
            <p:ph type="title"/>
          </p:nvPr>
        </p:nvSpPr>
        <p:spPr>
          <a:xfrm>
            <a:off x="2969125" y="588075"/>
            <a:ext cx="6741600" cy="576000"/>
          </a:xfrm>
          <a:prstGeom prst="rect">
            <a:avLst/>
          </a:prstGeom>
        </p:spPr>
        <p:txBody>
          <a:bodyPr anchorCtr="0" anchor="t" bIns="121900" lIns="121900" spcFirstLastPara="1" rIns="121900" wrap="square" tIns="121900">
            <a:noAutofit/>
          </a:bodyPr>
          <a:lstStyle/>
          <a:p>
            <a:pPr indent="0" lvl="0" marL="0" rtl="0" algn="l">
              <a:spcBef>
                <a:spcPts val="0"/>
              </a:spcBef>
              <a:spcAft>
                <a:spcPts val="0"/>
              </a:spcAft>
              <a:buNone/>
            </a:pPr>
            <a:r>
              <a:rPr b="1" lang="en-US" sz="3000">
                <a:solidFill>
                  <a:srgbClr val="980000"/>
                </a:solidFill>
              </a:rPr>
              <a:t>USA Officers and Board Members</a:t>
            </a:r>
            <a:endParaRPr b="1" sz="3000">
              <a:solidFill>
                <a:srgbClr val="980000"/>
              </a:solidFill>
            </a:endParaRPr>
          </a:p>
        </p:txBody>
      </p:sp>
      <p:sp>
        <p:nvSpPr>
          <p:cNvPr id="97" name="Google Shape;97;gf028b3a667_0_27"/>
          <p:cNvSpPr txBox="1"/>
          <p:nvPr>
            <p:ph idx="1" type="body"/>
          </p:nvPr>
        </p:nvSpPr>
        <p:spPr>
          <a:xfrm>
            <a:off x="171300" y="1064900"/>
            <a:ext cx="11849400" cy="5580000"/>
          </a:xfrm>
          <a:prstGeom prst="rect">
            <a:avLst/>
          </a:prstGeom>
        </p:spPr>
        <p:txBody>
          <a:bodyPr anchorCtr="0" anchor="t" bIns="121900" lIns="121900" spcFirstLastPara="1" rIns="121900" wrap="square" tIns="121900">
            <a:noAutofit/>
          </a:bodyPr>
          <a:lstStyle/>
          <a:p>
            <a:pPr indent="0" lvl="0" marL="0" rtl="0" algn="ctr">
              <a:spcBef>
                <a:spcPts val="0"/>
              </a:spcBef>
              <a:spcAft>
                <a:spcPts val="0"/>
              </a:spcAft>
              <a:buNone/>
            </a:pPr>
            <a:r>
              <a:rPr lang="en-US" sz="1700">
                <a:solidFill>
                  <a:schemeClr val="dk1"/>
                </a:solidFill>
              </a:rPr>
              <a:t>President: Leslie Marsland </a:t>
            </a:r>
            <a:endParaRPr sz="1700">
              <a:solidFill>
                <a:schemeClr val="dk1"/>
              </a:solidFill>
            </a:endParaRPr>
          </a:p>
          <a:p>
            <a:pPr indent="0" lvl="0" marL="0" rtl="0" algn="ctr">
              <a:spcBef>
                <a:spcPts val="0"/>
              </a:spcBef>
              <a:spcAft>
                <a:spcPts val="0"/>
              </a:spcAft>
              <a:buNone/>
            </a:pPr>
            <a:r>
              <a:rPr lang="en-US" sz="1700">
                <a:solidFill>
                  <a:schemeClr val="dk1"/>
                </a:solidFill>
              </a:rPr>
              <a:t>Vice President: Mary Malinowski</a:t>
            </a:r>
            <a:endParaRPr sz="1700">
              <a:solidFill>
                <a:schemeClr val="dk1"/>
              </a:solidFill>
            </a:endParaRPr>
          </a:p>
          <a:p>
            <a:pPr indent="0" lvl="0" marL="0" rtl="0" algn="ctr">
              <a:spcBef>
                <a:spcPts val="0"/>
              </a:spcBef>
              <a:spcAft>
                <a:spcPts val="0"/>
              </a:spcAft>
              <a:buNone/>
            </a:pPr>
            <a:r>
              <a:rPr lang="en-US" sz="1700">
                <a:solidFill>
                  <a:schemeClr val="dk1"/>
                </a:solidFill>
              </a:rPr>
              <a:t>Treasurer: Donna Vanasse</a:t>
            </a:r>
            <a:endParaRPr sz="1700">
              <a:solidFill>
                <a:schemeClr val="dk1"/>
              </a:solidFill>
            </a:endParaRPr>
          </a:p>
          <a:p>
            <a:pPr indent="0" lvl="0" marL="0" rtl="0" algn="ctr">
              <a:spcBef>
                <a:spcPts val="0"/>
              </a:spcBef>
              <a:spcAft>
                <a:spcPts val="0"/>
              </a:spcAft>
              <a:buNone/>
            </a:pPr>
            <a:r>
              <a:rPr lang="en-US" sz="1700">
                <a:solidFill>
                  <a:schemeClr val="dk1"/>
                </a:solidFill>
              </a:rPr>
              <a:t>Recording Secretary: Dora Ramos</a:t>
            </a:r>
            <a:endParaRPr sz="1700">
              <a:solidFill>
                <a:schemeClr val="dk1"/>
              </a:solidFill>
            </a:endParaRPr>
          </a:p>
          <a:p>
            <a:pPr indent="0" lvl="0" marL="0" rtl="0" algn="ctr">
              <a:spcBef>
                <a:spcPts val="0"/>
              </a:spcBef>
              <a:spcAft>
                <a:spcPts val="0"/>
              </a:spcAft>
              <a:buNone/>
            </a:pPr>
            <a:r>
              <a:rPr lang="en-US" sz="1700">
                <a:solidFill>
                  <a:schemeClr val="dk1"/>
                </a:solidFill>
              </a:rPr>
              <a:t>Grievance Officer: Linda Fish</a:t>
            </a:r>
            <a:endParaRPr sz="1700">
              <a:solidFill>
                <a:schemeClr val="dk1"/>
              </a:solidFill>
            </a:endParaRPr>
          </a:p>
          <a:p>
            <a:pPr indent="0" lvl="0" marL="0" rtl="0" algn="ctr">
              <a:spcBef>
                <a:spcPts val="0"/>
              </a:spcBef>
              <a:spcAft>
                <a:spcPts val="0"/>
              </a:spcAft>
              <a:buNone/>
            </a:pPr>
            <a:r>
              <a:rPr lang="en-US" sz="1700">
                <a:solidFill>
                  <a:schemeClr val="dk1"/>
                </a:solidFill>
              </a:rPr>
              <a:t>Chief Steward: Sheila Gilmour</a:t>
            </a:r>
            <a:endParaRPr sz="1700">
              <a:solidFill>
                <a:schemeClr val="dk1"/>
              </a:solidFill>
            </a:endParaRPr>
          </a:p>
          <a:p>
            <a:pPr indent="0" lvl="0" marL="0" rtl="0" algn="ctr">
              <a:spcBef>
                <a:spcPts val="0"/>
              </a:spcBef>
              <a:spcAft>
                <a:spcPts val="0"/>
              </a:spcAft>
              <a:buNone/>
            </a:pPr>
            <a:r>
              <a:rPr lang="en-US" sz="1700">
                <a:solidFill>
                  <a:schemeClr val="dk1"/>
                </a:solidFill>
              </a:rPr>
              <a:t>Health &amp; Safety Coordinator: Casey Krone			</a:t>
            </a:r>
            <a:endParaRPr sz="1700">
              <a:solidFill>
                <a:schemeClr val="dk1"/>
              </a:solidFill>
            </a:endParaRPr>
          </a:p>
          <a:p>
            <a:pPr indent="0" lvl="0" marL="0" rtl="0" algn="ctr">
              <a:spcBef>
                <a:spcPts val="0"/>
              </a:spcBef>
              <a:spcAft>
                <a:spcPts val="0"/>
              </a:spcAft>
              <a:buNone/>
            </a:pPr>
            <a:r>
              <a:rPr lang="en-US" sz="1700">
                <a:solidFill>
                  <a:schemeClr val="dk1"/>
                </a:solidFill>
              </a:rPr>
              <a:t>Membership Coordinator: Sue Randall</a:t>
            </a:r>
            <a:endParaRPr sz="1700">
              <a:solidFill>
                <a:schemeClr val="dk1"/>
              </a:solidFill>
            </a:endParaRPr>
          </a:p>
          <a:p>
            <a:pPr indent="0" lvl="0" marL="0" rtl="0" algn="ctr">
              <a:spcBef>
                <a:spcPts val="0"/>
              </a:spcBef>
              <a:spcAft>
                <a:spcPts val="0"/>
              </a:spcAft>
              <a:buNone/>
            </a:pPr>
            <a:r>
              <a:rPr lang="en-US" sz="1700">
                <a:solidFill>
                  <a:schemeClr val="dk1"/>
                </a:solidFill>
              </a:rPr>
              <a:t>Classification Specialist: Christine Langlois</a:t>
            </a:r>
            <a:endParaRPr sz="1700">
              <a:solidFill>
                <a:schemeClr val="dk1"/>
              </a:solidFill>
            </a:endParaRPr>
          </a:p>
          <a:p>
            <a:pPr indent="0" lvl="0" marL="0" rtl="0" algn="ctr">
              <a:spcBef>
                <a:spcPts val="0"/>
              </a:spcBef>
              <a:spcAft>
                <a:spcPts val="0"/>
              </a:spcAft>
              <a:buNone/>
            </a:pPr>
            <a:r>
              <a:rPr lang="en-US" sz="1700">
                <a:solidFill>
                  <a:schemeClr val="dk1"/>
                </a:solidFill>
              </a:rPr>
              <a:t>Communications &amp; Public Relations Coordinator: Jackie Bishop </a:t>
            </a:r>
            <a:r>
              <a:rPr i="1" lang="en-US" sz="1300">
                <a:solidFill>
                  <a:schemeClr val="dk1"/>
                </a:solidFill>
              </a:rPr>
              <a:t>(also USA’s Office Manager)</a:t>
            </a:r>
            <a:endParaRPr i="1" sz="1300">
              <a:solidFill>
                <a:schemeClr val="dk1"/>
              </a:solidFill>
            </a:endParaRPr>
          </a:p>
          <a:p>
            <a:pPr indent="0" lvl="0" marL="0" rtl="0" algn="ctr">
              <a:spcBef>
                <a:spcPts val="0"/>
              </a:spcBef>
              <a:spcAft>
                <a:spcPts val="0"/>
              </a:spcAft>
              <a:buNone/>
            </a:pPr>
            <a:r>
              <a:rPr lang="en-US" sz="1700">
                <a:solidFill>
                  <a:schemeClr val="dk1"/>
                </a:solidFill>
              </a:rPr>
              <a:t>Political Action &amp; Social Justice Coordinator: Kai Strickland</a:t>
            </a:r>
            <a:endParaRPr sz="1700">
              <a:solidFill>
                <a:schemeClr val="dk1"/>
              </a:solidFill>
            </a:endParaRPr>
          </a:p>
          <a:p>
            <a:pPr indent="0" lvl="0" marL="0" rtl="0" algn="ctr">
              <a:spcBef>
                <a:spcPts val="0"/>
              </a:spcBef>
              <a:spcAft>
                <a:spcPts val="0"/>
              </a:spcAft>
              <a:buNone/>
            </a:pPr>
            <a:r>
              <a:rPr lang="en-US" sz="1700">
                <a:solidFill>
                  <a:schemeClr val="dk1"/>
                </a:solidFill>
              </a:rPr>
              <a:t>Coordinator of Special Projects: Tricia Gibney </a:t>
            </a:r>
            <a:r>
              <a:rPr i="1" lang="en-US" sz="1400">
                <a:solidFill>
                  <a:schemeClr val="dk1"/>
                </a:solidFill>
              </a:rPr>
              <a:t>(also the USA Health &amp; Welfare Trustee)</a:t>
            </a:r>
            <a:endParaRPr i="1" sz="1400">
              <a:solidFill>
                <a:schemeClr val="dk1"/>
              </a:solidFill>
            </a:endParaRPr>
          </a:p>
          <a:p>
            <a:pPr indent="0" lvl="0" marL="0" rtl="0" algn="ctr">
              <a:spcBef>
                <a:spcPts val="0"/>
              </a:spcBef>
              <a:spcAft>
                <a:spcPts val="0"/>
              </a:spcAft>
              <a:buNone/>
            </a:pPr>
            <a:r>
              <a:rPr lang="en-US" sz="1700">
                <a:solidFill>
                  <a:schemeClr val="dk1"/>
                </a:solidFill>
              </a:rPr>
              <a:t>MTA Field Rep: Miles Stern</a:t>
            </a:r>
            <a:endParaRPr sz="1700">
              <a:solidFill>
                <a:schemeClr val="dk1"/>
              </a:solidFill>
            </a:endParaRPr>
          </a:p>
          <a:p>
            <a:pPr indent="0" lvl="0" marL="0" rtl="0" algn="l">
              <a:spcBef>
                <a:spcPts val="0"/>
              </a:spcBef>
              <a:spcAft>
                <a:spcPts val="0"/>
              </a:spcAft>
              <a:buNone/>
            </a:pPr>
            <a:r>
              <a:t/>
            </a:r>
            <a:endParaRPr b="1" sz="1000">
              <a:solidFill>
                <a:schemeClr val="dk1"/>
              </a:solidFill>
            </a:endParaRPr>
          </a:p>
          <a:p>
            <a:pPr indent="0" lvl="0" marL="0" rtl="0" algn="l">
              <a:lnSpc>
                <a:spcPct val="100000"/>
              </a:lnSpc>
              <a:spcBef>
                <a:spcPts val="0"/>
              </a:spcBef>
              <a:spcAft>
                <a:spcPts val="0"/>
              </a:spcAft>
              <a:buNone/>
            </a:pPr>
            <a:r>
              <a:rPr b="1" lang="en-US" sz="1600">
                <a:solidFill>
                  <a:schemeClr val="dk1"/>
                </a:solidFill>
              </a:rPr>
              <a:t>C</a:t>
            </a:r>
            <a:r>
              <a:rPr b="1" lang="en-US" sz="1700">
                <a:solidFill>
                  <a:schemeClr val="dk1"/>
                </a:solidFill>
              </a:rPr>
              <a:t>lassification Committee</a:t>
            </a:r>
            <a:r>
              <a:rPr lang="en-US" sz="1700">
                <a:solidFill>
                  <a:schemeClr val="dk1"/>
                </a:solidFill>
              </a:rPr>
              <a:t>:  Melinda Lelacheur and Rachel Lavery</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800">
              <a:solidFill>
                <a:schemeClr val="dk1"/>
              </a:solidFill>
            </a:endParaRPr>
          </a:p>
          <a:p>
            <a:pPr indent="0" lvl="0" marL="0" rtl="0" algn="l">
              <a:lnSpc>
                <a:spcPct val="100000"/>
              </a:lnSpc>
              <a:spcBef>
                <a:spcPts val="0"/>
              </a:spcBef>
              <a:spcAft>
                <a:spcPts val="0"/>
              </a:spcAft>
              <a:buNone/>
            </a:pPr>
            <a:r>
              <a:rPr b="1" lang="en-US" sz="1700">
                <a:solidFill>
                  <a:schemeClr val="dk1"/>
                </a:solidFill>
              </a:rPr>
              <a:t>Bargaining Team</a:t>
            </a:r>
            <a:r>
              <a:rPr lang="en-US" sz="1700">
                <a:solidFill>
                  <a:schemeClr val="dk1"/>
                </a:solidFill>
              </a:rPr>
              <a:t>: Leslie Marsland, Mary Malinowski, Linda Fish, Sheila Gilmour, Donna Vanasse, Jackie Bishop, Barbara Hastings, Daniela Scales, Heather Deirdre, Jonah Carlson, Keith Parenteau, Michelle McBride, Miles Stern </a:t>
            </a:r>
            <a:r>
              <a:rPr lang="en-US" sz="1500">
                <a:solidFill>
                  <a:schemeClr val="dk1"/>
                </a:solidFill>
              </a:rPr>
              <a:t>(MTA)</a:t>
            </a:r>
            <a:endParaRPr sz="1500">
              <a:solidFill>
                <a:schemeClr val="dk1"/>
              </a:solidFill>
            </a:endParaRPr>
          </a:p>
          <a:p>
            <a:pPr indent="0" lvl="0" marL="0" rtl="0" algn="l">
              <a:lnSpc>
                <a:spcPct val="100000"/>
              </a:lnSpc>
              <a:spcBef>
                <a:spcPts val="0"/>
              </a:spcBef>
              <a:spcAft>
                <a:spcPts val="0"/>
              </a:spcAft>
              <a:buNone/>
            </a:pPr>
            <a:r>
              <a:t/>
            </a:r>
            <a:endParaRPr sz="800">
              <a:solidFill>
                <a:schemeClr val="dk1"/>
              </a:solidFill>
            </a:endParaRPr>
          </a:p>
          <a:p>
            <a:pPr indent="0" lvl="0" marL="0" rtl="0" algn="l">
              <a:lnSpc>
                <a:spcPct val="100000"/>
              </a:lnSpc>
              <a:spcBef>
                <a:spcPts val="0"/>
              </a:spcBef>
              <a:spcAft>
                <a:spcPts val="0"/>
              </a:spcAft>
              <a:buNone/>
            </a:pPr>
            <a:r>
              <a:rPr b="1" lang="en-US" sz="1700">
                <a:solidFill>
                  <a:schemeClr val="dk1"/>
                </a:solidFill>
              </a:rPr>
              <a:t>Stewards:</a:t>
            </a:r>
            <a:r>
              <a:rPr lang="en-US" sz="1700">
                <a:solidFill>
                  <a:schemeClr val="dk1"/>
                </a:solidFill>
              </a:rPr>
              <a:t> Dora Ramos, Barbara Hastings, Jonathan Sliva, Andrew Serra, Heather Deirdre, Daniela Scales,Thor Hansen</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700">
              <a:solidFill>
                <a:schemeClr val="dk1"/>
              </a:solidFill>
            </a:endParaRPr>
          </a:p>
          <a:p>
            <a:pPr indent="0" lvl="0" marL="0" rtl="0" algn="l">
              <a:spcBef>
                <a:spcPts val="0"/>
              </a:spcBef>
              <a:spcAft>
                <a:spcPts val="0"/>
              </a:spcAft>
              <a:buNone/>
            </a:pPr>
            <a:r>
              <a:t/>
            </a:r>
            <a:endParaRPr sz="600"/>
          </a:p>
        </p:txBody>
      </p:sp>
      <p:pic>
        <p:nvPicPr>
          <p:cNvPr id="98" name="Google Shape;98;gf028b3a667_0_27"/>
          <p:cNvPicPr preferRelativeResize="0"/>
          <p:nvPr/>
        </p:nvPicPr>
        <p:blipFill rotWithShape="1">
          <a:blip r:embed="rId3">
            <a:alphaModFix/>
          </a:blip>
          <a:srcRect b="0" l="0" r="0" t="0"/>
          <a:stretch/>
        </p:blipFill>
        <p:spPr>
          <a:xfrm>
            <a:off x="3570950" y="91550"/>
            <a:ext cx="5404650" cy="683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4"/>
          <p:cNvSpPr txBox="1"/>
          <p:nvPr>
            <p:ph type="title"/>
          </p:nvPr>
        </p:nvSpPr>
        <p:spPr>
          <a:xfrm>
            <a:off x="415650" y="267717"/>
            <a:ext cx="11360700" cy="763500"/>
          </a:xfrm>
          <a:prstGeom prst="rect">
            <a:avLst/>
          </a:prstGeom>
          <a:noFill/>
          <a:ln>
            <a:noFill/>
          </a:ln>
        </p:spPr>
        <p:txBody>
          <a:bodyPr anchorCtr="0" anchor="t" bIns="121900" lIns="121900" spcFirstLastPara="1" rIns="121900" wrap="square" tIns="121900">
            <a:noAutofit/>
          </a:bodyPr>
          <a:lstStyle/>
          <a:p>
            <a:pPr indent="0" lvl="0" marL="0" rtl="0" algn="ctr">
              <a:lnSpc>
                <a:spcPct val="90000"/>
              </a:lnSpc>
              <a:spcBef>
                <a:spcPts val="0"/>
              </a:spcBef>
              <a:spcAft>
                <a:spcPts val="0"/>
              </a:spcAft>
              <a:buSzPts val="3700"/>
              <a:buNone/>
            </a:pPr>
            <a:r>
              <a:rPr lang="en-US" sz="4000">
                <a:solidFill>
                  <a:srgbClr val="1C3AA9"/>
                </a:solidFill>
                <a:latin typeface="Arial Black"/>
                <a:ea typeface="Arial Black"/>
                <a:cs typeface="Arial Black"/>
                <a:sym typeface="Arial Black"/>
              </a:rPr>
              <a:t>Fiscal Year 2022 Budget</a:t>
            </a:r>
            <a:endParaRPr sz="4000">
              <a:solidFill>
                <a:srgbClr val="1C3AA9"/>
              </a:solidFill>
              <a:latin typeface="Arial Black"/>
              <a:ea typeface="Arial Black"/>
              <a:cs typeface="Arial Black"/>
              <a:sym typeface="Arial Black"/>
            </a:endParaRPr>
          </a:p>
        </p:txBody>
      </p:sp>
      <p:sp>
        <p:nvSpPr>
          <p:cNvPr id="104" name="Google Shape;104;p4"/>
          <p:cNvSpPr txBox="1"/>
          <p:nvPr/>
        </p:nvSpPr>
        <p:spPr>
          <a:xfrm>
            <a:off x="881163" y="1158490"/>
            <a:ext cx="10241266" cy="524230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500"/>
              <a:buFont typeface="Arial"/>
              <a:buNone/>
            </a:pPr>
            <a:r>
              <a:t/>
            </a:r>
            <a:endParaRPr b="0" i="0" sz="2500" u="none" cap="none" strike="noStrike">
              <a:solidFill>
                <a:srgbClr val="000000"/>
              </a:solidFill>
              <a:latin typeface="Arial"/>
              <a:ea typeface="Arial"/>
              <a:cs typeface="Arial"/>
              <a:sym typeface="Arial"/>
            </a:endParaRPr>
          </a:p>
        </p:txBody>
      </p:sp>
      <p:pic>
        <p:nvPicPr>
          <p:cNvPr id="105" name="Google Shape;105;p4"/>
          <p:cNvPicPr preferRelativeResize="0"/>
          <p:nvPr/>
        </p:nvPicPr>
        <p:blipFill>
          <a:blip r:embed="rId3">
            <a:alphaModFix/>
          </a:blip>
          <a:stretch>
            <a:fillRect/>
          </a:stretch>
        </p:blipFill>
        <p:spPr>
          <a:xfrm>
            <a:off x="1441625" y="937075"/>
            <a:ext cx="8921325" cy="584472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5"/>
          <p:cNvSpPr txBox="1"/>
          <p:nvPr/>
        </p:nvSpPr>
        <p:spPr>
          <a:xfrm>
            <a:off x="415650" y="267717"/>
            <a:ext cx="11360700" cy="763500"/>
          </a:xfrm>
          <a:prstGeom prst="rect">
            <a:avLst/>
          </a:prstGeom>
          <a:noFill/>
          <a:ln>
            <a:noFill/>
          </a:ln>
        </p:spPr>
        <p:txBody>
          <a:bodyPr anchorCtr="0" anchor="t" bIns="121900" lIns="121900" spcFirstLastPara="1" rIns="121900" wrap="square" tIns="121900">
            <a:noAutofit/>
          </a:bodyPr>
          <a:lstStyle/>
          <a:p>
            <a:pPr indent="0" lvl="0" marL="0" marR="0" rtl="0" algn="ctr">
              <a:lnSpc>
                <a:spcPct val="90000"/>
              </a:lnSpc>
              <a:spcBef>
                <a:spcPts val="0"/>
              </a:spcBef>
              <a:spcAft>
                <a:spcPts val="0"/>
              </a:spcAft>
              <a:buClr>
                <a:schemeClr val="dk1"/>
              </a:buClr>
              <a:buSzPts val="6900"/>
              <a:buFont typeface="Arial"/>
              <a:buNone/>
            </a:pPr>
            <a:r>
              <a:rPr b="0" i="0" lang="en-US" sz="4000" u="none" cap="none" strike="noStrike">
                <a:solidFill>
                  <a:srgbClr val="1C3AA9"/>
                </a:solidFill>
                <a:latin typeface="Arial Black"/>
                <a:ea typeface="Arial Black"/>
                <a:cs typeface="Arial Black"/>
                <a:sym typeface="Arial Black"/>
              </a:rPr>
              <a:t>Fiscal Year 2022 Budget</a:t>
            </a:r>
            <a:endParaRPr b="0" i="0" sz="4000" u="none" cap="none" strike="noStrike">
              <a:solidFill>
                <a:srgbClr val="1C3AA9"/>
              </a:solidFill>
              <a:latin typeface="Arial Black"/>
              <a:ea typeface="Arial Black"/>
              <a:cs typeface="Arial Black"/>
              <a:sym typeface="Arial Black"/>
            </a:endParaRPr>
          </a:p>
        </p:txBody>
      </p:sp>
      <p:pic>
        <p:nvPicPr>
          <p:cNvPr id="111" name="Google Shape;111;p5"/>
          <p:cNvPicPr preferRelativeResize="0"/>
          <p:nvPr/>
        </p:nvPicPr>
        <p:blipFill>
          <a:blip r:embed="rId3">
            <a:alphaModFix/>
          </a:blip>
          <a:stretch>
            <a:fillRect/>
          </a:stretch>
        </p:blipFill>
        <p:spPr>
          <a:xfrm>
            <a:off x="2036825" y="990017"/>
            <a:ext cx="7147899" cy="5521982"/>
          </a:xfrm>
          <a:prstGeom prst="rect">
            <a:avLst/>
          </a:prstGeom>
          <a:noFill/>
          <a:ln>
            <a:noFill/>
          </a:ln>
        </p:spPr>
      </p:pic>
      <p:sp>
        <p:nvSpPr>
          <p:cNvPr id="112" name="Google Shape;112;p5"/>
          <p:cNvSpPr txBox="1"/>
          <p:nvPr/>
        </p:nvSpPr>
        <p:spPr>
          <a:xfrm>
            <a:off x="9525000" y="5570850"/>
            <a:ext cx="24816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t>Note: FY21 </a:t>
            </a:r>
            <a:r>
              <a:rPr lang="en-US"/>
              <a:t>net income is $35,419.76</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6"/>
          <p:cNvSpPr txBox="1"/>
          <p:nvPr/>
        </p:nvSpPr>
        <p:spPr>
          <a:xfrm>
            <a:off x="415650" y="533725"/>
            <a:ext cx="11360700" cy="763500"/>
          </a:xfrm>
          <a:prstGeom prst="rect">
            <a:avLst/>
          </a:prstGeom>
          <a:noFill/>
          <a:ln>
            <a:noFill/>
          </a:ln>
        </p:spPr>
        <p:txBody>
          <a:bodyPr anchorCtr="0" anchor="t" bIns="121900" lIns="121900" spcFirstLastPara="1" rIns="121900" wrap="square" tIns="121900">
            <a:noAutofit/>
          </a:bodyPr>
          <a:lstStyle/>
          <a:p>
            <a:pPr indent="0" lvl="0" marL="0" marR="0" rtl="0" algn="l">
              <a:lnSpc>
                <a:spcPct val="90000"/>
              </a:lnSpc>
              <a:spcBef>
                <a:spcPts val="0"/>
              </a:spcBef>
              <a:spcAft>
                <a:spcPts val="0"/>
              </a:spcAft>
              <a:buClr>
                <a:schemeClr val="dk1"/>
              </a:buClr>
              <a:buSzPts val="6900"/>
              <a:buFont typeface="Arial"/>
              <a:buNone/>
            </a:pPr>
            <a:r>
              <a:rPr b="0" i="0" lang="en-US" sz="4000" u="none" cap="none" strike="noStrike">
                <a:solidFill>
                  <a:srgbClr val="1C3AA9"/>
                </a:solidFill>
                <a:latin typeface="Arial Black"/>
                <a:ea typeface="Arial Black"/>
                <a:cs typeface="Arial Black"/>
                <a:sym typeface="Arial Black"/>
              </a:rPr>
              <a:t>Health &amp; Safety</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7"/>
          <p:cNvSpPr txBox="1"/>
          <p:nvPr>
            <p:ph type="title"/>
          </p:nvPr>
        </p:nvSpPr>
        <p:spPr>
          <a:xfrm>
            <a:off x="2443500" y="245425"/>
            <a:ext cx="7305000" cy="716100"/>
          </a:xfrm>
          <a:prstGeom prst="rect">
            <a:avLst/>
          </a:prstGeom>
          <a:solidFill>
            <a:schemeClr val="lt1"/>
          </a:solidFill>
          <a:ln cap="flat" cmpd="sng" w="9525">
            <a:solidFill>
              <a:srgbClr val="CC0000"/>
            </a:solidFill>
            <a:prstDash val="solid"/>
            <a:round/>
            <a:headEnd len="sm" w="sm" type="none"/>
            <a:tailEnd len="sm" w="sm" type="none"/>
          </a:ln>
        </p:spPr>
        <p:txBody>
          <a:bodyPr anchorCtr="0" anchor="ctr" bIns="121900" lIns="121900" spcFirstLastPara="1" rIns="121900" wrap="square" tIns="121900">
            <a:noAutofit/>
          </a:bodyPr>
          <a:lstStyle/>
          <a:p>
            <a:pPr indent="0" lvl="0" marL="0" rtl="0" algn="ctr">
              <a:lnSpc>
                <a:spcPct val="100000"/>
              </a:lnSpc>
              <a:spcBef>
                <a:spcPts val="0"/>
              </a:spcBef>
              <a:spcAft>
                <a:spcPts val="0"/>
              </a:spcAft>
              <a:buSzPts val="4800"/>
              <a:buNone/>
            </a:pPr>
            <a:r>
              <a:rPr lang="en-US" sz="4200">
                <a:solidFill>
                  <a:srgbClr val="CC0000"/>
                </a:solidFill>
              </a:rPr>
              <a:t>Bargaining Updates</a:t>
            </a:r>
            <a:endParaRPr sz="4200">
              <a:solidFill>
                <a:srgbClr val="CC0000"/>
              </a:solidFill>
            </a:endParaRPr>
          </a:p>
        </p:txBody>
      </p:sp>
      <p:sp>
        <p:nvSpPr>
          <p:cNvPr id="123" name="Google Shape;123;p7"/>
          <p:cNvSpPr txBox="1"/>
          <p:nvPr/>
        </p:nvSpPr>
        <p:spPr>
          <a:xfrm>
            <a:off x="555600" y="1050350"/>
            <a:ext cx="11080800" cy="5745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0"/>
              </a:spcAft>
              <a:buNone/>
            </a:pPr>
            <a:r>
              <a:rPr lang="en-US" sz="2200"/>
              <a:t>6/14/21: </a:t>
            </a:r>
            <a:r>
              <a:rPr lang="en-US" sz="2200"/>
              <a:t>1st </a:t>
            </a:r>
            <a:r>
              <a:rPr lang="en-US" sz="2200"/>
              <a:t>meeting with Management; presented 3 coalitions proposals: </a:t>
            </a:r>
            <a:endParaRPr sz="2200"/>
          </a:p>
          <a:p>
            <a:pPr indent="-374650" lvl="0" marL="457200" rtl="0" algn="l">
              <a:lnSpc>
                <a:spcPct val="100000"/>
              </a:lnSpc>
              <a:spcBef>
                <a:spcPts val="1200"/>
              </a:spcBef>
              <a:spcAft>
                <a:spcPts val="0"/>
              </a:spcAft>
              <a:buClr>
                <a:schemeClr val="dk1"/>
              </a:buClr>
              <a:buSzPts val="2300"/>
              <a:buChar char="●"/>
            </a:pPr>
            <a:r>
              <a:rPr lang="en-US" sz="2300">
                <a:solidFill>
                  <a:schemeClr val="dk1"/>
                </a:solidFill>
              </a:rPr>
              <a:t>#1:  </a:t>
            </a:r>
            <a:r>
              <a:rPr b="1" lang="en-US" sz="2300">
                <a:solidFill>
                  <a:schemeClr val="dk1"/>
                </a:solidFill>
              </a:rPr>
              <a:t>Salary proposal</a:t>
            </a:r>
            <a:r>
              <a:rPr lang="en-US" sz="2300">
                <a:solidFill>
                  <a:schemeClr val="dk1"/>
                </a:solidFill>
              </a:rPr>
              <a:t>: 4% each year; additional 1% top step; $1,000 to base</a:t>
            </a:r>
            <a:endParaRPr sz="2300">
              <a:solidFill>
                <a:schemeClr val="dk1"/>
              </a:solidFill>
            </a:endParaRPr>
          </a:p>
          <a:p>
            <a:pPr indent="0" lvl="0" marL="457200" rtl="0" algn="l">
              <a:lnSpc>
                <a:spcPct val="100000"/>
              </a:lnSpc>
              <a:spcBef>
                <a:spcPts val="1200"/>
              </a:spcBef>
              <a:spcAft>
                <a:spcPts val="0"/>
              </a:spcAft>
              <a:buNone/>
            </a:pPr>
            <a:r>
              <a:t/>
            </a:r>
            <a:endParaRPr sz="200">
              <a:solidFill>
                <a:schemeClr val="dk1"/>
              </a:solidFill>
            </a:endParaRPr>
          </a:p>
          <a:p>
            <a:pPr indent="-374650" lvl="0" marL="457200" rtl="0" algn="l">
              <a:lnSpc>
                <a:spcPct val="100000"/>
              </a:lnSpc>
              <a:spcBef>
                <a:spcPts val="1200"/>
              </a:spcBef>
              <a:spcAft>
                <a:spcPts val="0"/>
              </a:spcAft>
              <a:buClr>
                <a:schemeClr val="dk1"/>
              </a:buClr>
              <a:buSzPts val="2300"/>
              <a:buChar char="●"/>
            </a:pPr>
            <a:r>
              <a:rPr lang="en-US" sz="2300">
                <a:solidFill>
                  <a:schemeClr val="dk1"/>
                </a:solidFill>
              </a:rPr>
              <a:t>#2:  </a:t>
            </a:r>
            <a:r>
              <a:rPr b="1" lang="en-US" sz="2300">
                <a:solidFill>
                  <a:schemeClr val="dk1"/>
                </a:solidFill>
              </a:rPr>
              <a:t>Campus Closure Days</a:t>
            </a:r>
            <a:r>
              <a:rPr lang="en-US" sz="2300">
                <a:solidFill>
                  <a:schemeClr val="dk1"/>
                </a:solidFill>
              </a:rPr>
              <a:t>:  Wednesday before &amp; Friday after Thanksgiving; All days between Christmas &amp; New Year Day Holiday (12/24 – 1/2)</a:t>
            </a:r>
            <a:endParaRPr sz="2300">
              <a:solidFill>
                <a:schemeClr val="dk1"/>
              </a:solidFill>
            </a:endParaRPr>
          </a:p>
          <a:p>
            <a:pPr indent="0" lvl="0" marL="457200" rtl="0" algn="l">
              <a:lnSpc>
                <a:spcPct val="100000"/>
              </a:lnSpc>
              <a:spcBef>
                <a:spcPts val="1200"/>
              </a:spcBef>
              <a:spcAft>
                <a:spcPts val="0"/>
              </a:spcAft>
              <a:buNone/>
            </a:pPr>
            <a:r>
              <a:t/>
            </a:r>
            <a:endParaRPr sz="400">
              <a:solidFill>
                <a:schemeClr val="dk1"/>
              </a:solidFill>
            </a:endParaRPr>
          </a:p>
          <a:p>
            <a:pPr indent="-374650" lvl="0" marL="457200" rtl="0" algn="l">
              <a:lnSpc>
                <a:spcPct val="100000"/>
              </a:lnSpc>
              <a:spcBef>
                <a:spcPts val="1200"/>
              </a:spcBef>
              <a:spcAft>
                <a:spcPts val="0"/>
              </a:spcAft>
              <a:buClr>
                <a:schemeClr val="dk1"/>
              </a:buClr>
              <a:buSzPts val="2300"/>
              <a:buChar char="●"/>
            </a:pPr>
            <a:r>
              <a:rPr lang="en-US" sz="2300">
                <a:solidFill>
                  <a:schemeClr val="dk1"/>
                </a:solidFill>
              </a:rPr>
              <a:t>#3: </a:t>
            </a:r>
            <a:r>
              <a:rPr b="1" lang="en-US" sz="2300">
                <a:solidFill>
                  <a:schemeClr val="dk1"/>
                </a:solidFill>
              </a:rPr>
              <a:t>Childcare</a:t>
            </a:r>
            <a:r>
              <a:rPr lang="en-US" sz="2300">
                <a:solidFill>
                  <a:schemeClr val="dk1"/>
                </a:solidFill>
              </a:rPr>
              <a:t>: Using federal funds stimulus funds to: Build and expand Child Care facilities; increase staffing; offer infant care; adjust fees (sliding scale</a:t>
            </a:r>
            <a:r>
              <a:rPr lang="en-US" sz="2200">
                <a:solidFill>
                  <a:schemeClr val="dk1"/>
                </a:solidFill>
              </a:rPr>
              <a:t>)</a:t>
            </a:r>
            <a:endParaRPr sz="2200">
              <a:solidFill>
                <a:schemeClr val="dk1"/>
              </a:solidFill>
            </a:endParaRPr>
          </a:p>
          <a:p>
            <a:pPr indent="0" lvl="0" marL="0" rtl="0" algn="l">
              <a:lnSpc>
                <a:spcPct val="115000"/>
              </a:lnSpc>
              <a:spcBef>
                <a:spcPts val="1200"/>
              </a:spcBef>
              <a:spcAft>
                <a:spcPts val="0"/>
              </a:spcAft>
              <a:buNone/>
            </a:pPr>
            <a:r>
              <a:t/>
            </a:r>
            <a:endParaRPr sz="1900"/>
          </a:p>
          <a:p>
            <a:pPr indent="0" lvl="0" marL="0" rtl="0" algn="l">
              <a:lnSpc>
                <a:spcPct val="115000"/>
              </a:lnSpc>
              <a:spcBef>
                <a:spcPts val="1200"/>
              </a:spcBef>
              <a:spcAft>
                <a:spcPts val="0"/>
              </a:spcAft>
              <a:buNone/>
            </a:pPr>
            <a:r>
              <a:rPr lang="en-US" sz="2200"/>
              <a:t>7/12/21: 2nd meeting with the </a:t>
            </a:r>
            <a:r>
              <a:rPr lang="en-US" sz="2200"/>
              <a:t>administration: </a:t>
            </a:r>
            <a:r>
              <a:rPr lang="en-US" sz="2200"/>
              <a:t>cancelled by the administration.  </a:t>
            </a:r>
            <a:endParaRPr sz="2200"/>
          </a:p>
          <a:p>
            <a:pPr indent="0" lvl="0" marL="0" rtl="0" algn="l">
              <a:lnSpc>
                <a:spcPct val="115000"/>
              </a:lnSpc>
              <a:spcBef>
                <a:spcPts val="1200"/>
              </a:spcBef>
              <a:spcAft>
                <a:spcPts val="0"/>
              </a:spcAft>
              <a:buClr>
                <a:schemeClr val="dk1"/>
              </a:buClr>
              <a:buSzPts val="1100"/>
              <a:buFont typeface="Arial"/>
              <a:buNone/>
            </a:pPr>
            <a:r>
              <a:rPr lang="en-US" sz="2200"/>
              <a:t>9/17/21 :Next meeting 9/17/21(after several requests to resume bargaining)</a:t>
            </a:r>
            <a:endParaRPr sz="2200"/>
          </a:p>
          <a:p>
            <a:pPr indent="0" lvl="0" marL="0" rtl="0" algn="l">
              <a:lnSpc>
                <a:spcPct val="115000"/>
              </a:lnSpc>
              <a:spcBef>
                <a:spcPts val="1200"/>
              </a:spcBef>
              <a:spcAft>
                <a:spcPts val="0"/>
              </a:spcAft>
              <a:buClr>
                <a:schemeClr val="dk1"/>
              </a:buClr>
              <a:buSzPts val="1100"/>
              <a:buFont typeface="Arial"/>
              <a:buNone/>
            </a:pPr>
            <a:r>
              <a:t/>
            </a:r>
            <a:endParaRPr sz="1500"/>
          </a:p>
          <a:p>
            <a:pPr indent="0" lvl="0" marL="0" rtl="0" algn="ctr">
              <a:lnSpc>
                <a:spcPct val="115000"/>
              </a:lnSpc>
              <a:spcBef>
                <a:spcPts val="1200"/>
              </a:spcBef>
              <a:spcAft>
                <a:spcPts val="1200"/>
              </a:spcAft>
              <a:buNone/>
            </a:pPr>
            <a:r>
              <a:rPr b="1" lang="en-US" sz="2500"/>
              <a:t>To date, we have received no counters (or rejections) on the above. </a:t>
            </a:r>
            <a:endParaRPr sz="1700"/>
          </a:p>
        </p:txBody>
      </p:sp>
      <p:pic>
        <p:nvPicPr>
          <p:cNvPr id="124" name="Google Shape;124;p7"/>
          <p:cNvPicPr preferRelativeResize="0"/>
          <p:nvPr/>
        </p:nvPicPr>
        <p:blipFill rotWithShape="1">
          <a:blip r:embed="rId3">
            <a:alphaModFix/>
          </a:blip>
          <a:srcRect b="3998" l="3991" r="3389" t="3656"/>
          <a:stretch/>
        </p:blipFill>
        <p:spPr>
          <a:xfrm>
            <a:off x="10377250" y="61775"/>
            <a:ext cx="1237850" cy="12646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