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5" r:id="rId6"/>
    <p:sldId id="264" r:id="rId7"/>
    <p:sldId id="259" r:id="rId8"/>
    <p:sldId id="262" r:id="rId9"/>
    <p:sldId id="263" r:id="rId10"/>
  </p:sldIdLst>
  <p:sldSz cx="12192000" cy="6858000"/>
  <p:notesSz cx="6858000" cy="9144000"/>
  <p:embeddedFontLst>
    <p:embeddedFont>
      <p:font typeface="Arial Black" panose="020B0604020202020204" pitchFamily="34" charset="0"/>
      <p:regular r:id="rId12"/>
    </p:embeddedFont>
    <p:embeddedFont>
      <p:font typeface="Oswald" pitchFamily="2" charset="77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708d995d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708d995d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ba75139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2ba75139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ba75139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2ba75139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09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ba75139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2ba75139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08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08d995d9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708d995d9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708d995d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8708d995d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document/d/1V4s1s19RIReBrmBDuLPcw9f8yS9634bIBZ2ErJ2luHs/ed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massteacher.org/current-initiatives/legislative-action/higher-ed-budget-prioritie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assteacher.org/current-initiatives/legislative-action/state-budget-news/american-rescue-plan-ac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uaw2322.org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mailto:geo@umass.edu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sp@umass.edu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usa@external.umass.edu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psu@external.umass.edu" TargetMode="Externa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66" t="612" r="446" b="68618"/>
          <a:stretch/>
        </p:blipFill>
        <p:spPr>
          <a:xfrm>
            <a:off x="513350" y="43151"/>
            <a:ext cx="11165299" cy="21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70900" y="1542375"/>
            <a:ext cx="116502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2112421" y="2321375"/>
            <a:ext cx="7967166" cy="2766925"/>
            <a:chOff x="2112421" y="2321375"/>
            <a:chExt cx="7967166" cy="2766925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29449" y="2401612"/>
              <a:ext cx="159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12421" y="3365911"/>
              <a:ext cx="1690674" cy="1690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10388" y="4080250"/>
              <a:ext cx="2971225" cy="9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8388913" y="3402375"/>
              <a:ext cx="1690675" cy="168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03679" y="2321375"/>
              <a:ext cx="1758875" cy="1758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/>
        </p:nvSpPr>
        <p:spPr>
          <a:xfrm>
            <a:off x="165600" y="4973575"/>
            <a:ext cx="12026400" cy="1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dirty="0">
                <a:latin typeface="Oswald"/>
                <a:ea typeface="Oswald"/>
                <a:cs typeface="Oswald"/>
                <a:sym typeface="Oswald"/>
              </a:rPr>
              <a:t>Multi-Union Membership Meeting</a:t>
            </a:r>
            <a:endParaRPr sz="57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latin typeface="Oswald"/>
                <a:ea typeface="Oswald"/>
                <a:cs typeface="Oswald"/>
                <a:sym typeface="Oswald"/>
              </a:rPr>
              <a:t>June 22, 2021</a:t>
            </a:r>
            <a:endParaRPr sz="4000" i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032" t="3364" r="4933" b="68120"/>
          <a:stretch/>
        </p:blipFill>
        <p:spPr>
          <a:xfrm>
            <a:off x="0" y="82213"/>
            <a:ext cx="7549547" cy="149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59675" y="2378599"/>
            <a:ext cx="11540876" cy="360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note that this is a meeting for U</a:t>
            </a:r>
            <a:r>
              <a:rPr lang="en-US" sz="2300" dirty="0"/>
              <a:t>Mass union members, and that student groups and community partners will be guests in attendance.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Y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microphone has been muted to ensure that those attending are able to hear the presenters. 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This will be a large meeting which will limit presenters ability to engage with questions written in the chat. If you have a question that needs follow-up please connect with staff in your union.</a:t>
            </a:r>
            <a:endParaRPr sz="2300"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A link will be posted in the chat with a virtual handout containing a link to these slides and links referenced in the presentation.</a:t>
            </a:r>
            <a:r>
              <a:rPr lang="en-US" sz="2100" dirty="0"/>
              <a:t> </a:t>
            </a:r>
            <a:endParaRPr sz="21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038294" y="1503946"/>
            <a:ext cx="7741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1C3AA9"/>
                </a:solidFill>
                <a:latin typeface="Arial Black"/>
                <a:ea typeface="Arial Black"/>
                <a:cs typeface="Arial Black"/>
                <a:sym typeface="Arial Black"/>
              </a:rPr>
              <a:t>Thank you for attending!</a:t>
            </a:r>
            <a:endParaRPr dirty="0">
              <a:solidFill>
                <a:srgbClr val="1C3AA9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27375" y="6093350"/>
            <a:ext cx="11160300" cy="626400"/>
          </a:xfrm>
          <a:prstGeom prst="rect">
            <a:avLst/>
          </a:prstGeom>
          <a:solidFill>
            <a:srgbClr val="FFE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grpSp>
        <p:nvGrpSpPr>
          <p:cNvPr id="71" name="Google Shape;71;p14"/>
          <p:cNvGrpSpPr/>
          <p:nvPr/>
        </p:nvGrpSpPr>
        <p:grpSpPr>
          <a:xfrm>
            <a:off x="7627759" y="40022"/>
            <a:ext cx="4272791" cy="1483902"/>
            <a:chOff x="2112421" y="2321375"/>
            <a:chExt cx="7967166" cy="2766925"/>
          </a:xfrm>
        </p:grpSpPr>
        <p:pic>
          <p:nvPicPr>
            <p:cNvPr id="72" name="Google Shape;7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29449" y="2401612"/>
              <a:ext cx="159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12421" y="3365911"/>
              <a:ext cx="1690674" cy="1690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10388" y="4080250"/>
              <a:ext cx="2971225" cy="9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8388913" y="3402375"/>
              <a:ext cx="1690675" cy="168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03679" y="2321375"/>
              <a:ext cx="1758875" cy="175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005797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sz="4300" dirty="0">
              <a:solidFill>
                <a:srgbClr val="00579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1401569" y="1431758"/>
            <a:ext cx="8500420" cy="37658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889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en-US" dirty="0">
                <a:solidFill>
                  <a:srgbClr val="002060"/>
                </a:solidFill>
              </a:rPr>
              <a:t>Context: Chancellor appointed Carbon Mitigation Taskforce, which created the Campus Carbon Mitigation Plan</a:t>
            </a:r>
          </a:p>
          <a:p>
            <a:pPr marL="120650" lvl="0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609600" lvl="0" indent="-4889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en-US" dirty="0">
                <a:solidFill>
                  <a:srgbClr val="002060"/>
                </a:solidFill>
              </a:rPr>
              <a:t>Why is climate a labor issue?  </a:t>
            </a:r>
          </a:p>
          <a:p>
            <a:pPr marL="120650" lvl="0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en-US" sz="2900" dirty="0">
              <a:solidFill>
                <a:srgbClr val="002060"/>
              </a:solidFill>
            </a:endParaRPr>
          </a:p>
          <a:p>
            <a:pPr marL="609600" lvl="0" indent="-4889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en-US" dirty="0">
                <a:solidFill>
                  <a:srgbClr val="002060"/>
                </a:solidFill>
              </a:rPr>
              <a:t>Why/how students are working with the unions?</a:t>
            </a:r>
          </a:p>
          <a:p>
            <a:pPr marL="609600" lvl="0" indent="-488950">
              <a:lnSpc>
                <a:spcPct val="100000"/>
              </a:lnSpc>
              <a:buClr>
                <a:srgbClr val="000000"/>
              </a:buClr>
              <a:buSzPts val="2900"/>
            </a:pPr>
            <a:endParaRPr lang="en-US" sz="2900" dirty="0">
              <a:solidFill>
                <a:srgbClr val="002060"/>
              </a:solidFill>
            </a:endParaRPr>
          </a:p>
          <a:p>
            <a:pPr marL="609600" lvl="0" indent="-4889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en-US" dirty="0">
                <a:solidFill>
                  <a:srgbClr val="002060"/>
                </a:solidFill>
              </a:rPr>
              <a:t>What are the unions fighting for?</a:t>
            </a:r>
            <a:endParaRPr sz="2900" dirty="0">
              <a:solidFill>
                <a:srgbClr val="002060"/>
              </a:solidFill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900"/>
              <a:buChar char="●"/>
            </a:pPr>
            <a:endParaRPr sz="2900" dirty="0">
              <a:solidFill>
                <a:srgbClr val="000000"/>
              </a:solidFill>
            </a:endParaRPr>
          </a:p>
        </p:txBody>
      </p:sp>
      <p:grpSp>
        <p:nvGrpSpPr>
          <p:cNvPr id="83" name="Google Shape;83;p15"/>
          <p:cNvGrpSpPr/>
          <p:nvPr/>
        </p:nvGrpSpPr>
        <p:grpSpPr>
          <a:xfrm>
            <a:off x="461047" y="5692903"/>
            <a:ext cx="11399829" cy="1007383"/>
            <a:chOff x="461047" y="5692903"/>
            <a:chExt cx="11399829" cy="1007383"/>
          </a:xfrm>
        </p:grpSpPr>
        <p:pic>
          <p:nvPicPr>
            <p:cNvPr id="84" name="Google Shape;84;p15"/>
            <p:cNvPicPr preferRelativeResize="0"/>
            <p:nvPr/>
          </p:nvPicPr>
          <p:blipFill rotWithShape="1">
            <a:blip r:embed="rId3">
              <a:alphaModFix/>
            </a:blip>
            <a:srcRect l="6298" t="4734" r="6464" b="70771"/>
            <a:stretch/>
          </p:blipFill>
          <p:spPr>
            <a:xfrm>
              <a:off x="6522500" y="5762400"/>
              <a:ext cx="5338376" cy="93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33542" y="5737539"/>
              <a:ext cx="889190" cy="88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047" y="5711866"/>
              <a:ext cx="940522" cy="94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54705" y="5931687"/>
              <a:ext cx="1652892" cy="50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5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5450005" y="5762406"/>
              <a:ext cx="940522" cy="93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9570" y="5692903"/>
              <a:ext cx="978462" cy="978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>
            <a:off x="461047" y="5692903"/>
            <a:ext cx="11399829" cy="1007383"/>
            <a:chOff x="461047" y="5692903"/>
            <a:chExt cx="11399829" cy="1007383"/>
          </a:xfrm>
        </p:grpSpPr>
        <p:pic>
          <p:nvPicPr>
            <p:cNvPr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l="6298" t="4734" r="6464" b="70771"/>
            <a:stretch/>
          </p:blipFill>
          <p:spPr>
            <a:xfrm>
              <a:off x="6522500" y="5762400"/>
              <a:ext cx="5338376" cy="93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33542" y="5737539"/>
              <a:ext cx="889190" cy="88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047" y="5711866"/>
              <a:ext cx="940522" cy="94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54705" y="5931687"/>
              <a:ext cx="1652892" cy="50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7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5450005" y="5762406"/>
              <a:ext cx="940522" cy="93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9570" y="5692903"/>
              <a:ext cx="978462" cy="978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620F8AA-560F-DB45-A67B-CDA6767009E6}"/>
              </a:ext>
            </a:extLst>
          </p:cNvPr>
          <p:cNvSpPr/>
          <p:nvPr/>
        </p:nvSpPr>
        <p:spPr>
          <a:xfrm>
            <a:off x="2779295" y="84222"/>
            <a:ext cx="72550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800" b="1" dirty="0">
                <a:solidFill>
                  <a:srgbClr val="005797"/>
                </a:solidFill>
              </a:rPr>
            </a:br>
            <a:r>
              <a:rPr lang="en-US" sz="1800" b="1" dirty="0">
                <a:solidFill>
                  <a:srgbClr val="005797"/>
                </a:solidFill>
              </a:rPr>
              <a:t>The UMass/Amherst coalition has put forward on our bargaining tables the following proposals:</a:t>
            </a: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The first proposal is a cost-of-living increase: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We are asking for 4% for each year of the contract and another 1% for those employees on the top step in units with steps. We are also asking for $1000 to be added to our base.</a:t>
            </a:r>
          </a:p>
          <a:p>
            <a:r>
              <a:rPr lang="en-US" dirty="0">
                <a:solidFill>
                  <a:srgbClr val="002060"/>
                </a:solidFill>
              </a:rPr>
              <a:t>And a one-time $1000 payment to offset losses due to the furlough leaves and to help ease the rising costs of health insurance, co-pays, and deductibles.</a:t>
            </a: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The second proposal is to add additional “campus closure days”: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first part is to close the day before and the day after Thanksgiving.</a:t>
            </a:r>
          </a:p>
          <a:p>
            <a:r>
              <a:rPr lang="en-US" dirty="0">
                <a:solidFill>
                  <a:srgbClr val="002060"/>
                </a:solidFill>
              </a:rPr>
              <a:t>The second part is additional closure days between the Christmas and New Year Holidays:  December 24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 through January 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. </a:t>
            </a: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The third proposal is to increase the size of the UMass Day Care Center: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Use Federal money from the ARPA to build a new space to allow for more spaces for children of employees. Increase staffing to cover the expansion. Add an infant care room.</a:t>
            </a:r>
          </a:p>
          <a:p>
            <a:r>
              <a:rPr lang="en-US" dirty="0">
                <a:solidFill>
                  <a:srgbClr val="002060"/>
                </a:solidFill>
              </a:rPr>
              <a:t>Adjust fees on a sliding scale to make childcare affordable for students and employees.</a:t>
            </a:r>
          </a:p>
          <a:p>
            <a:r>
              <a:rPr lang="en-US" dirty="0">
                <a:solidFill>
                  <a:srgbClr val="002060"/>
                </a:solidFill>
              </a:rPr>
              <a:t>Allow flexibility for all staff to meet caregiving responsibilities (child and adult care).</a:t>
            </a: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The fourth proposal – to be finalized will be the “Climate Justice” proposal :</a:t>
            </a:r>
          </a:p>
          <a:p>
            <a:r>
              <a:rPr lang="en-US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https://docs.google.com/document/d/1V4s1s19RIReBrmBDuLPcw9f8yS9634bIBZ2ErJ2luHs/edit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>
            <a:off x="461047" y="5692903"/>
            <a:ext cx="11399829" cy="1007383"/>
            <a:chOff x="461047" y="5692903"/>
            <a:chExt cx="11399829" cy="1007383"/>
          </a:xfrm>
        </p:grpSpPr>
        <p:pic>
          <p:nvPicPr>
            <p:cNvPr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l="6298" t="4734" r="6464" b="70771"/>
            <a:stretch/>
          </p:blipFill>
          <p:spPr>
            <a:xfrm>
              <a:off x="6522500" y="5762400"/>
              <a:ext cx="5338376" cy="93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33542" y="5737539"/>
              <a:ext cx="889190" cy="88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047" y="5711866"/>
              <a:ext cx="940522" cy="94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54705" y="5931687"/>
              <a:ext cx="1652892" cy="50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7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5450005" y="5762406"/>
              <a:ext cx="940522" cy="93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9570" y="5692903"/>
              <a:ext cx="978462" cy="978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620F8AA-560F-DB45-A67B-CDA6767009E6}"/>
              </a:ext>
            </a:extLst>
          </p:cNvPr>
          <p:cNvSpPr/>
          <p:nvPr/>
        </p:nvSpPr>
        <p:spPr>
          <a:xfrm>
            <a:off x="2779295" y="84222"/>
            <a:ext cx="725504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r>
              <a:rPr lang="en-US" sz="2000" b="1" dirty="0">
                <a:solidFill>
                  <a:srgbClr val="005797"/>
                </a:solidFill>
              </a:rPr>
              <a:t>2021 UMass Amherst Multi-Union Climate Justice proposals being proposed by MSP, PSU, USA</a:t>
            </a:r>
            <a:br>
              <a:rPr lang="en-US" sz="2000" dirty="0">
                <a:solidFill>
                  <a:srgbClr val="005797"/>
                </a:solidFill>
              </a:rPr>
            </a:br>
            <a:r>
              <a:rPr lang="en-US" b="1" dirty="0">
                <a:solidFill>
                  <a:srgbClr val="005797"/>
                </a:solidFill>
              </a:rPr>
              <a:t>UMass Environmental and Social Action Movement (UMass ESAM)</a:t>
            </a:r>
            <a:endParaRPr lang="en-US" sz="2000" b="1" dirty="0">
              <a:solidFill>
                <a:srgbClr val="005797"/>
              </a:solidFill>
            </a:endParaRPr>
          </a:p>
          <a:p>
            <a:r>
              <a:rPr lang="en-US" dirty="0"/>
              <a:t> 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Work Time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flexible schedules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four-day work week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additional campus closure days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Incentives to reduce driving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Expand the occasional parking and carpooling access to preferred lots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Increase electric vehicle accommodations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Increase bicycle racks and locations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Facilities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Plan for zero emissions from campus buildings by 2025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All renovations to be done by Unionized campus labor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Provide for better heating, cooling, and air quality throughout campus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Establish campus-side policy deferred maintenance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Cut ties with Bank of America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Climate Justice Leadership Initiative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Transform the Chancellor’s existing program of Sustainability Curriculum Fellowships into Climate Justice Leaders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>
            <a:off x="461047" y="5692903"/>
            <a:ext cx="11399829" cy="1007383"/>
            <a:chOff x="461047" y="5692903"/>
            <a:chExt cx="11399829" cy="1007383"/>
          </a:xfrm>
        </p:grpSpPr>
        <p:pic>
          <p:nvPicPr>
            <p:cNvPr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l="6298" t="4734" r="6464" b="70771"/>
            <a:stretch/>
          </p:blipFill>
          <p:spPr>
            <a:xfrm>
              <a:off x="6522500" y="5762400"/>
              <a:ext cx="5338376" cy="93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33542" y="5737539"/>
              <a:ext cx="889190" cy="88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047" y="5711866"/>
              <a:ext cx="940522" cy="94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54705" y="5931687"/>
              <a:ext cx="1652892" cy="50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7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5450005" y="5762406"/>
              <a:ext cx="940522" cy="93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9570" y="5692903"/>
              <a:ext cx="978462" cy="978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620F8AA-560F-DB45-A67B-CDA6767009E6}"/>
              </a:ext>
            </a:extLst>
          </p:cNvPr>
          <p:cNvSpPr/>
          <p:nvPr/>
        </p:nvSpPr>
        <p:spPr>
          <a:xfrm>
            <a:off x="2606037" y="1864896"/>
            <a:ext cx="7632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</a:t>
            </a:r>
          </a:p>
          <a:p>
            <a:endParaRPr lang="en-US" u="sng" dirty="0">
              <a:solidFill>
                <a:srgbClr val="002060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https://massteacher.org/current-initiatives/legislative-action/state-budget-news/american-rescue-plan-act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Legislative Priorities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https://massteacher.org/current-initiatives/legislative-action/higher-ed-budget-priorities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5A86E-101A-214C-B6F3-D20C73A9AAD0}"/>
              </a:ext>
            </a:extLst>
          </p:cNvPr>
          <p:cNvSpPr txBox="1"/>
          <p:nvPr/>
        </p:nvSpPr>
        <p:spPr>
          <a:xfrm>
            <a:off x="752859" y="847163"/>
            <a:ext cx="111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5797"/>
                </a:solidFill>
                <a:latin typeface="Arial Black"/>
                <a:ea typeface="Arial Black"/>
                <a:cs typeface="Arial Black"/>
                <a:sym typeface="Arial Black"/>
              </a:rPr>
              <a:t>MTA RESOURCES: Current Initiatives  </a:t>
            </a:r>
            <a:endParaRPr lang="en-US" sz="3600" dirty="0">
              <a:solidFill>
                <a:srgbClr val="005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0" y="475231"/>
            <a:ext cx="11315303" cy="11279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5797"/>
                </a:solidFill>
                <a:latin typeface="Arial Black"/>
                <a:ea typeface="Arial Black"/>
                <a:cs typeface="Arial Black"/>
                <a:sym typeface="Arial Black"/>
              </a:rPr>
              <a:t>BREAKOUT ROOMS</a:t>
            </a:r>
            <a:br>
              <a:rPr lang="en-US" sz="4000" dirty="0">
                <a:solidFill>
                  <a:srgbClr val="005797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4000" dirty="0">
              <a:solidFill>
                <a:srgbClr val="00579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554705" y="1732547"/>
            <a:ext cx="7431505" cy="39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Flexible work 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Transportation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Indigenous and environmental justice perspectives on our work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Building alliances in the community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Educating and organizing in our department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Labor-student alliance - how to build</a:t>
            </a:r>
          </a:p>
          <a:p>
            <a:pPr marL="342900" indent="-342900" fontAlgn="base"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>
                <a:solidFill>
                  <a:srgbClr val="002060"/>
                </a:solidFill>
              </a:rPr>
              <a:t>Campus Carbon Mitigation Plan - how our work relates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grpSp>
        <p:nvGrpSpPr>
          <p:cNvPr id="96" name="Google Shape;96;p16"/>
          <p:cNvGrpSpPr/>
          <p:nvPr/>
        </p:nvGrpSpPr>
        <p:grpSpPr>
          <a:xfrm>
            <a:off x="461047" y="5692903"/>
            <a:ext cx="11399829" cy="1007383"/>
            <a:chOff x="461047" y="5692903"/>
            <a:chExt cx="11399829" cy="1007383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3">
              <a:alphaModFix/>
            </a:blip>
            <a:srcRect l="6298" t="4734" r="6464" b="70771"/>
            <a:stretch/>
          </p:blipFill>
          <p:spPr>
            <a:xfrm>
              <a:off x="6522500" y="5762400"/>
              <a:ext cx="5338376" cy="93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33542" y="5737539"/>
              <a:ext cx="889190" cy="88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047" y="5711866"/>
              <a:ext cx="940522" cy="94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54705" y="5931687"/>
              <a:ext cx="1652892" cy="50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5450005" y="5762406"/>
              <a:ext cx="940522" cy="937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9570" y="5692903"/>
              <a:ext cx="978462" cy="978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275347" y="1093037"/>
            <a:ext cx="10801792" cy="5947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5797"/>
                </a:solidFill>
                <a:latin typeface="Arial Black"/>
                <a:ea typeface="Arial Black"/>
                <a:cs typeface="Arial Black"/>
                <a:sym typeface="Arial Black"/>
              </a:rPr>
              <a:t> Self-select from the following:</a:t>
            </a:r>
            <a:endParaRPr dirty="0">
              <a:solidFill>
                <a:srgbClr val="00579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l="5034" t="3366" r="4930" b="68120"/>
          <a:stretch/>
        </p:blipFill>
        <p:spPr>
          <a:xfrm>
            <a:off x="0" y="310813"/>
            <a:ext cx="7549549" cy="1495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200475" y="3481400"/>
            <a:ext cx="6625500" cy="24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Staff Union (PSU)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strike="noStrike" cap="none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psu@external.umass.edu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Staff Association (USA-MTA)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cap="none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usa@external.umass.edu</a:t>
            </a:r>
            <a:r>
              <a:rPr lang="en-US" sz="2000" b="0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u="sng">
                <a:solidFill>
                  <a:schemeClr val="dk1"/>
                </a:solidFill>
              </a:rPr>
              <a:t>Massachusetts Society of Professors (MSP-MTA)</a:t>
            </a:r>
            <a:r>
              <a:rPr lang="en-US" sz="2000" b="1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msp@umass.edu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/>
          </a:p>
        </p:txBody>
      </p:sp>
      <p:sp>
        <p:nvSpPr>
          <p:cNvPr id="134" name="Google Shape;134;p19"/>
          <p:cNvSpPr/>
          <p:nvPr/>
        </p:nvSpPr>
        <p:spPr>
          <a:xfrm>
            <a:off x="200482" y="2026856"/>
            <a:ext cx="6545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C3AA9"/>
                </a:solidFill>
                <a:latin typeface="Arial Black"/>
                <a:ea typeface="Arial Black"/>
                <a:cs typeface="Arial Black"/>
                <a:sym typeface="Arial Black"/>
              </a:rPr>
              <a:t>If you have questions about your specific circumstances please reach out to your union leadership!</a:t>
            </a:r>
            <a:endParaRPr sz="2400" b="1" i="0" u="none" strike="noStrike" cap="none">
              <a:solidFill>
                <a:srgbClr val="1C3AA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6658700" y="2604147"/>
            <a:ext cx="51975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Employee Organization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(GEO-UAW2322)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strike="noStrike" cap="none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geo@umass.edu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</a:t>
            </a:r>
            <a:r>
              <a:rPr lang="en-US" sz="2000" b="1" u="sng"/>
              <a:t>t Assistant </a:t>
            </a: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Peer Mentors Union (RAPMU-UAW2322)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strike="noStrike" cap="none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info@uaw2322.org</a:t>
            </a:r>
            <a:r>
              <a:rPr lang="en-US" sz="2000" b="0" i="0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Postdoctoral Researchers Organizing (PRO-UAW2322)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cap="none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info@uaw2322.org</a:t>
            </a:r>
            <a:r>
              <a:rPr lang="en-US" sz="2000" b="0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27375" y="6093350"/>
            <a:ext cx="11160300" cy="626400"/>
          </a:xfrm>
          <a:prstGeom prst="rect">
            <a:avLst/>
          </a:prstGeom>
          <a:solidFill>
            <a:srgbClr val="FFE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7627759" y="268622"/>
            <a:ext cx="4272791" cy="1483902"/>
            <a:chOff x="2112421" y="2321375"/>
            <a:chExt cx="7967166" cy="2766925"/>
          </a:xfrm>
        </p:grpSpPr>
        <p:pic>
          <p:nvPicPr>
            <p:cNvPr id="138" name="Google Shape;138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029449" y="2401612"/>
              <a:ext cx="159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112421" y="3365911"/>
              <a:ext cx="1690674" cy="1690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610388" y="4080250"/>
              <a:ext cx="2971225" cy="9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9"/>
            <p:cNvPicPr preferRelativeResize="0"/>
            <p:nvPr/>
          </p:nvPicPr>
          <p:blipFill rotWithShape="1">
            <a:blip r:embed="rId12">
              <a:alphaModFix/>
            </a:blip>
            <a:srcRect l="3991" t="3656" r="3389" b="3998"/>
            <a:stretch/>
          </p:blipFill>
          <p:spPr>
            <a:xfrm>
              <a:off x="8388913" y="3402375"/>
              <a:ext cx="1690675" cy="168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403679" y="2321375"/>
              <a:ext cx="1758875" cy="175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l="5032" t="3364" r="4933" b="68120"/>
          <a:stretch/>
        </p:blipFill>
        <p:spPr>
          <a:xfrm>
            <a:off x="2878863" y="212176"/>
            <a:ext cx="6093327" cy="120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417138" y="1680388"/>
            <a:ext cx="113577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1"/>
              <a:t>UMass Unions Unite!</a:t>
            </a:r>
            <a:endParaRPr sz="6500" b="1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1"/>
              <a:t>Together We Win The Fight!</a:t>
            </a:r>
            <a:endParaRPr sz="6500" b="1" i="1"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2112409" y="3876075"/>
            <a:ext cx="7967166" cy="2766925"/>
            <a:chOff x="2112421" y="2321375"/>
            <a:chExt cx="7967166" cy="2766925"/>
          </a:xfrm>
        </p:grpSpPr>
        <p:pic>
          <p:nvPicPr>
            <p:cNvPr id="150" name="Google Shape;15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29449" y="2401612"/>
              <a:ext cx="159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12421" y="3365911"/>
              <a:ext cx="1690674" cy="1690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10388" y="4080250"/>
              <a:ext cx="2971225" cy="9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0"/>
            <p:cNvPicPr preferRelativeResize="0"/>
            <p:nvPr/>
          </p:nvPicPr>
          <p:blipFill rotWithShape="1">
            <a:blip r:embed="rId7">
              <a:alphaModFix/>
            </a:blip>
            <a:srcRect l="3991" t="3656" r="3389" b="3998"/>
            <a:stretch/>
          </p:blipFill>
          <p:spPr>
            <a:xfrm>
              <a:off x="8388913" y="3402375"/>
              <a:ext cx="1690675" cy="168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03679" y="2321375"/>
              <a:ext cx="1758875" cy="175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724</Words>
  <Application>Microsoft Macintosh PowerPoint</Application>
  <PresentationFormat>Widescreen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Black</vt:lpstr>
      <vt:lpstr>Arial</vt:lpstr>
      <vt:lpstr>Oswald</vt:lpstr>
      <vt:lpstr>Simple Light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BREAKOUT ROOMS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31</cp:revision>
  <dcterms:modified xsi:type="dcterms:W3CDTF">2021-06-23T14:01:52Z</dcterms:modified>
</cp:coreProperties>
</file>