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Open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6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OpenSans-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penSans-bold.fntdata"/><Relationship Id="rId6" Type="http://schemas.openxmlformats.org/officeDocument/2006/relationships/slide" Target="slides/slide1.xml"/><Relationship Id="rId18" Type="http://schemas.openxmlformats.org/officeDocument/2006/relationships/font" Target="fonts/OpenSans-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7" name="Google Shape;8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Title slide</a:t>
            </a:r>
            <a:endParaRPr/>
          </a:p>
        </p:txBody>
      </p:sp>
      <p:sp>
        <p:nvSpPr>
          <p:cNvPr id="88" name="Google Shape;8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191505d607_5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g1191505d607_5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194bd5cc47_0_1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g1194bd5cc47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1191505d607_5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g1191505d607_5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19912b579b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g119912b579b_0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Use Open Sans font</a:t>
            </a:r>
            <a:endParaRPr/>
          </a:p>
        </p:txBody>
      </p:sp>
      <p:sp>
        <p:nvSpPr>
          <p:cNvPr id="97" name="Google Shape;97;g119912b579b_0_1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Our unions are a collective and we want to capture what PSU and USA are thinking about the sudden drop in the mask mandate which has created a workplace safety issue for some members.</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The goal of this meeting is a little different than some of our others - it is meant as a time for you to share your thoughts and to hear thoughts of other members of your union.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To do that we need to share our own thoughts and stories, hold space for others to share their own, and actively listen to what is being shared.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This is an opportunity to connect with others who share similar perspectives and learn from others who have different experiences than your own.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We do ask that you respect those that share their stories and keep those stories private. It is ok to share your takeaways and things you’ve learned - that is learning and that is what we are here to do.</a:t>
            </a:r>
            <a:endParaRPr/>
          </a:p>
        </p:txBody>
      </p:sp>
      <p:sp>
        <p:nvSpPr>
          <p:cNvPr id="111" name="Google Shape;11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Although they are refusing to tell us who, it’s our understanding that very few people were involved in this decision. And based on how badly this was done, we think it’s obvious that no one with lived experience of being immunocompromised or otherwise disabled was in the room when the choices were made.</a:t>
            </a:r>
            <a:endParaRPr/>
          </a:p>
        </p:txBody>
      </p:sp>
      <p:sp>
        <p:nvSpPr>
          <p:cNvPr id="144" name="Google Shape;144;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19912b579b_0_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g119912b579b_0_6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We’re happy to make adjustments for folks who are chemically sensitive, </a:t>
            </a:r>
            <a:r>
              <a:rPr lang="en-US"/>
              <a:t>and many other accommodations,</a:t>
            </a:r>
            <a:r>
              <a:rPr lang="en-US"/>
              <a:t> WHICH IS GOOD. Let’s be good on this issue as well! People’s well-being and safety is at stake.</a:t>
            </a:r>
            <a:endParaRPr/>
          </a:p>
        </p:txBody>
      </p:sp>
      <p:sp>
        <p:nvSpPr>
          <p:cNvPr id="154" name="Google Shape;154;g119912b579b_0_6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191505d607_2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g1191505d607_2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We’re hearing from members and from students as well that this sudden decision is causing them real trauma. Many of them are asking themselves, why is the university </a:t>
            </a:r>
            <a:r>
              <a:rPr lang="en-US"/>
              <a:t>doing</a:t>
            </a:r>
            <a:r>
              <a:rPr lang="en-US"/>
              <a:t> this to me. Why not just give me some warning? Why not allow me to politely provide masks to people who visit my office or cubicle? Why can’t I be safe AND included?</a:t>
            </a:r>
            <a:endParaRPr/>
          </a:p>
        </p:txBody>
      </p:sp>
      <p:sp>
        <p:nvSpPr>
          <p:cNvPr id="164" name="Google Shape;164;g1191505d607_2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19912b579b_0_4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g119912b579b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194bd5cc47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g1194bd5cc4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3" name="Shape 73"/>
        <p:cNvGrpSpPr/>
        <p:nvPr/>
      </p:nvGrpSpPr>
      <p:grpSpPr>
        <a:xfrm>
          <a:off x="0" y="0"/>
          <a:ext cx="0" cy="0"/>
          <a:chOff x="0" y="0"/>
          <a:chExt cx="0" cy="0"/>
        </a:xfrm>
      </p:grpSpPr>
      <p:sp>
        <p:nvSpPr>
          <p:cNvPr id="74" name="Google Shape;7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1"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58" name="Google Shape;58;p8"/>
          <p:cNvPicPr preferRelativeResize="0"/>
          <p:nvPr/>
        </p:nvPicPr>
        <p:blipFill>
          <a:blip r:embed="rId2">
            <a:alphaModFix/>
          </a:blip>
          <a:stretch>
            <a:fillRect/>
          </a:stretch>
        </p:blipFill>
        <p:spPr>
          <a:xfrm>
            <a:off x="0" y="0"/>
            <a:ext cx="12192000" cy="685800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9" name="Shape 59"/>
        <p:cNvGrpSpPr/>
        <p:nvPr/>
      </p:nvGrpSpPr>
      <p:grpSpPr>
        <a:xfrm>
          <a:off x="0" y="0"/>
          <a:ext cx="0" cy="0"/>
          <a:chOff x="0" y="0"/>
          <a:chExt cx="0" cy="0"/>
        </a:xfrm>
      </p:grpSpPr>
      <p:sp>
        <p:nvSpPr>
          <p:cNvPr id="60" name="Google Shape;60;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2" name="Google Shape;62;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3" name="Google Shape;63;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6" name="Shape 66"/>
        <p:cNvGrpSpPr/>
        <p:nvPr/>
      </p:nvGrpSpPr>
      <p:grpSpPr>
        <a:xfrm>
          <a:off x="0" y="0"/>
          <a:ext cx="0" cy="0"/>
          <a:chOff x="0" y="0"/>
          <a:chExt cx="0" cy="0"/>
        </a:xfrm>
      </p:grpSpPr>
      <p:sp>
        <p:nvSpPr>
          <p:cNvPr id="67" name="Google Shape;67;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0"/>
          <p:cNvSpPr/>
          <p:nvPr>
            <p:ph idx="2" type="pic"/>
          </p:nvPr>
        </p:nvSpPr>
        <p:spPr>
          <a:xfrm>
            <a:off x="5183188" y="987425"/>
            <a:ext cx="6172200" cy="4873625"/>
          </a:xfrm>
          <a:prstGeom prst="rect">
            <a:avLst/>
          </a:prstGeom>
          <a:noFill/>
          <a:ln>
            <a:noFill/>
          </a:ln>
        </p:spPr>
      </p:sp>
      <p:sp>
        <p:nvSpPr>
          <p:cNvPr id="69" name="Google Shape;69;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s://umass-amherst.zoom.us/j/97953562697#succes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3"/>
          <p:cNvPicPr preferRelativeResize="0"/>
          <p:nvPr/>
        </p:nvPicPr>
        <p:blipFill>
          <a:blip r:embed="rId3">
            <a:alphaModFix/>
          </a:blip>
          <a:stretch>
            <a:fillRect/>
          </a:stretch>
        </p:blipFill>
        <p:spPr>
          <a:xfrm>
            <a:off x="-5162" y="0"/>
            <a:ext cx="12192000" cy="6858000"/>
          </a:xfrm>
          <a:prstGeom prst="rect">
            <a:avLst/>
          </a:prstGeom>
          <a:noFill/>
          <a:ln>
            <a:noFill/>
          </a:ln>
        </p:spPr>
      </p:pic>
      <p:pic>
        <p:nvPicPr>
          <p:cNvPr descr="PSU Professional Staff Union logo" id="91" name="Google Shape;91;p13"/>
          <p:cNvPicPr preferRelativeResize="0"/>
          <p:nvPr/>
        </p:nvPicPr>
        <p:blipFill rotWithShape="1">
          <a:blip r:embed="rId4">
            <a:alphaModFix/>
          </a:blip>
          <a:srcRect b="0" l="0" r="0" t="0"/>
          <a:stretch/>
        </p:blipFill>
        <p:spPr>
          <a:xfrm>
            <a:off x="1698549" y="1079976"/>
            <a:ext cx="8426302" cy="1723559"/>
          </a:xfrm>
          <a:prstGeom prst="rect">
            <a:avLst/>
          </a:prstGeom>
          <a:noFill/>
          <a:ln>
            <a:noFill/>
          </a:ln>
        </p:spPr>
      </p:pic>
      <p:pic>
        <p:nvPicPr>
          <p:cNvPr id="92" name="Google Shape;92;p13"/>
          <p:cNvPicPr preferRelativeResize="0"/>
          <p:nvPr/>
        </p:nvPicPr>
        <p:blipFill rotWithShape="1">
          <a:blip r:embed="rId5">
            <a:alphaModFix/>
          </a:blip>
          <a:srcRect b="0" l="0" r="0" t="0"/>
          <a:stretch/>
        </p:blipFill>
        <p:spPr>
          <a:xfrm>
            <a:off x="2120306" y="2921893"/>
            <a:ext cx="7582791" cy="741308"/>
          </a:xfrm>
          <a:prstGeom prst="rect">
            <a:avLst/>
          </a:prstGeom>
          <a:noFill/>
          <a:ln>
            <a:noFill/>
          </a:ln>
        </p:spPr>
      </p:pic>
      <p:pic>
        <p:nvPicPr>
          <p:cNvPr id="93" name="Google Shape;93;p13"/>
          <p:cNvPicPr preferRelativeResize="0"/>
          <p:nvPr/>
        </p:nvPicPr>
        <p:blipFill rotWithShape="1">
          <a:blip r:embed="rId6">
            <a:alphaModFix/>
          </a:blip>
          <a:srcRect b="0" l="10059" r="10106" t="0"/>
          <a:stretch/>
        </p:blipFill>
        <p:spPr>
          <a:xfrm>
            <a:off x="1469938" y="4105075"/>
            <a:ext cx="9252124" cy="1675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descr="Professional Staff Union logo" id="209" name="Google Shape;209;p22"/>
          <p:cNvPicPr preferRelativeResize="0"/>
          <p:nvPr/>
        </p:nvPicPr>
        <p:blipFill rotWithShape="1">
          <a:blip r:embed="rId3">
            <a:alphaModFix/>
          </a:blip>
          <a:srcRect b="0" l="0" r="0" t="0"/>
          <a:stretch/>
        </p:blipFill>
        <p:spPr>
          <a:xfrm>
            <a:off x="5428350" y="6138455"/>
            <a:ext cx="2344638" cy="644291"/>
          </a:xfrm>
          <a:prstGeom prst="rect">
            <a:avLst/>
          </a:prstGeom>
          <a:noFill/>
          <a:ln>
            <a:noFill/>
          </a:ln>
        </p:spPr>
      </p:pic>
      <p:pic>
        <p:nvPicPr>
          <p:cNvPr id="210" name="Google Shape;210;p22"/>
          <p:cNvPicPr preferRelativeResize="0"/>
          <p:nvPr/>
        </p:nvPicPr>
        <p:blipFill rotWithShape="1">
          <a:blip r:embed="rId4">
            <a:alphaModFix/>
          </a:blip>
          <a:srcRect b="0" l="10059" r="10106" t="0"/>
          <a:stretch/>
        </p:blipFill>
        <p:spPr>
          <a:xfrm>
            <a:off x="8027808" y="6138450"/>
            <a:ext cx="4022042" cy="644300"/>
          </a:xfrm>
          <a:prstGeom prst="rect">
            <a:avLst/>
          </a:prstGeom>
          <a:noFill/>
          <a:ln>
            <a:noFill/>
          </a:ln>
        </p:spPr>
      </p:pic>
      <p:sp>
        <p:nvSpPr>
          <p:cNvPr id="211" name="Google Shape;211;p22"/>
          <p:cNvSpPr txBox="1"/>
          <p:nvPr/>
        </p:nvSpPr>
        <p:spPr>
          <a:xfrm>
            <a:off x="211875" y="524725"/>
            <a:ext cx="11915400" cy="652500"/>
          </a:xfrm>
          <a:prstGeom prst="rect">
            <a:avLst/>
          </a:prstGeom>
          <a:noFill/>
          <a:ln>
            <a:noFill/>
          </a:ln>
        </p:spPr>
        <p:txBody>
          <a:bodyPr anchorCtr="0" anchor="t" bIns="45700" lIns="365750" spcFirstLastPara="1" rIns="365750" wrap="square" tIns="45700">
            <a:noAutofit/>
          </a:bodyPr>
          <a:lstStyle/>
          <a:p>
            <a:pPr indent="0" lvl="0" marL="0" rtl="0" algn="l">
              <a:lnSpc>
                <a:spcPct val="90000"/>
              </a:lnSpc>
              <a:spcBef>
                <a:spcPts val="0"/>
              </a:spcBef>
              <a:spcAft>
                <a:spcPts val="0"/>
              </a:spcAft>
              <a:buNone/>
            </a:pPr>
            <a:r>
              <a:rPr b="1" lang="en-US" sz="5000">
                <a:solidFill>
                  <a:schemeClr val="lt1"/>
                </a:solidFill>
                <a:latin typeface="Open Sans"/>
                <a:ea typeface="Open Sans"/>
                <a:cs typeface="Open Sans"/>
                <a:sym typeface="Open Sans"/>
              </a:rPr>
              <a:t>Actions to take/think about</a:t>
            </a:r>
            <a:endParaRPr b="1" sz="5000">
              <a:solidFill>
                <a:schemeClr val="lt1"/>
              </a:solidFill>
              <a:latin typeface="Open Sans"/>
              <a:ea typeface="Open Sans"/>
              <a:cs typeface="Open Sans"/>
              <a:sym typeface="Open Sans"/>
            </a:endParaRPr>
          </a:p>
        </p:txBody>
      </p:sp>
      <p:sp>
        <p:nvSpPr>
          <p:cNvPr id="212" name="Google Shape;212;p22"/>
          <p:cNvSpPr txBox="1"/>
          <p:nvPr/>
        </p:nvSpPr>
        <p:spPr>
          <a:xfrm>
            <a:off x="810750" y="1595325"/>
            <a:ext cx="10570500" cy="3889200"/>
          </a:xfrm>
          <a:prstGeom prst="rect">
            <a:avLst/>
          </a:prstGeom>
          <a:noFill/>
          <a:ln>
            <a:noFill/>
          </a:ln>
        </p:spPr>
        <p:txBody>
          <a:bodyPr anchorCtr="0" anchor="ctr" bIns="45700" lIns="91425" spcFirstLastPara="1" rIns="91425" wrap="square" tIns="45700">
            <a:spAutoFit/>
          </a:bodyPr>
          <a:lstStyle/>
          <a:p>
            <a:pPr indent="-355600" lvl="0" marL="457200" rtl="0" algn="l">
              <a:lnSpc>
                <a:spcPct val="100000"/>
              </a:lnSpc>
              <a:spcBef>
                <a:spcPts val="1000"/>
              </a:spcBef>
              <a:spcAft>
                <a:spcPts val="0"/>
              </a:spcAft>
              <a:buClr>
                <a:schemeClr val="lt1"/>
              </a:buClr>
              <a:buSzPts val="2000"/>
              <a:buFont typeface="Open Sans"/>
              <a:buChar char="●"/>
            </a:pPr>
            <a:r>
              <a:rPr b="1" lang="en-US" sz="2000">
                <a:solidFill>
                  <a:schemeClr val="lt1"/>
                </a:solidFill>
                <a:latin typeface="Open Sans"/>
                <a:ea typeface="Open Sans"/>
                <a:cs typeface="Open Sans"/>
                <a:sym typeface="Open Sans"/>
              </a:rPr>
              <a:t>How to ensure that those who need to continue wearing masks aren’t stigmatized.</a:t>
            </a:r>
            <a:endParaRPr b="1" sz="2000">
              <a:solidFill>
                <a:schemeClr val="lt1"/>
              </a:solidFill>
              <a:latin typeface="Open Sans"/>
              <a:ea typeface="Open Sans"/>
              <a:cs typeface="Open Sans"/>
              <a:sym typeface="Open Sans"/>
            </a:endParaRPr>
          </a:p>
          <a:p>
            <a:pPr indent="-355600" lvl="0" marL="457200" rtl="0" algn="l">
              <a:lnSpc>
                <a:spcPct val="100000"/>
              </a:lnSpc>
              <a:spcBef>
                <a:spcPts val="2000"/>
              </a:spcBef>
              <a:spcAft>
                <a:spcPts val="0"/>
              </a:spcAft>
              <a:buClr>
                <a:schemeClr val="lt1"/>
              </a:buClr>
              <a:buSzPts val="2000"/>
              <a:buFont typeface="Open Sans"/>
              <a:buChar char="●"/>
            </a:pPr>
            <a:r>
              <a:rPr b="1" lang="en-US" sz="2000">
                <a:solidFill>
                  <a:schemeClr val="lt1"/>
                </a:solidFill>
                <a:latin typeface="Open Sans"/>
                <a:ea typeface="Open Sans"/>
                <a:cs typeface="Open Sans"/>
                <a:sym typeface="Open Sans"/>
              </a:rPr>
              <a:t>Establishing mask-only zones in office buildings as a potential accommodation for those most at risk.</a:t>
            </a:r>
            <a:endParaRPr b="1" sz="2000">
              <a:solidFill>
                <a:schemeClr val="lt1"/>
              </a:solidFill>
              <a:latin typeface="Open Sans"/>
              <a:ea typeface="Open Sans"/>
              <a:cs typeface="Open Sans"/>
              <a:sym typeface="Open Sans"/>
            </a:endParaRPr>
          </a:p>
          <a:p>
            <a:pPr indent="-355600" lvl="0" marL="457200" rtl="0" algn="l">
              <a:lnSpc>
                <a:spcPct val="100000"/>
              </a:lnSpc>
              <a:spcBef>
                <a:spcPts val="2000"/>
              </a:spcBef>
              <a:spcAft>
                <a:spcPts val="0"/>
              </a:spcAft>
              <a:buClr>
                <a:schemeClr val="lt1"/>
              </a:buClr>
              <a:buSzPts val="2000"/>
              <a:buFont typeface="Open Sans"/>
              <a:buChar char="●"/>
            </a:pPr>
            <a:r>
              <a:rPr b="1" lang="en-US" sz="2000">
                <a:solidFill>
                  <a:schemeClr val="lt1"/>
                </a:solidFill>
                <a:latin typeface="Open Sans"/>
                <a:ea typeface="Open Sans"/>
                <a:cs typeface="Open Sans"/>
                <a:sym typeface="Open Sans"/>
              </a:rPr>
              <a:t>Discussing procedures for various sensitive areas of campus.</a:t>
            </a:r>
            <a:endParaRPr b="1" sz="2000">
              <a:solidFill>
                <a:schemeClr val="lt1"/>
              </a:solidFill>
              <a:latin typeface="Open Sans"/>
              <a:ea typeface="Open Sans"/>
              <a:cs typeface="Open Sans"/>
              <a:sym typeface="Open Sans"/>
            </a:endParaRPr>
          </a:p>
          <a:p>
            <a:pPr indent="-355600" lvl="0" marL="457200" rtl="0" algn="l">
              <a:lnSpc>
                <a:spcPct val="100000"/>
              </a:lnSpc>
              <a:spcBef>
                <a:spcPts val="2000"/>
              </a:spcBef>
              <a:spcAft>
                <a:spcPts val="0"/>
              </a:spcAft>
              <a:buClr>
                <a:schemeClr val="lt1"/>
              </a:buClr>
              <a:buSzPts val="2000"/>
              <a:buFont typeface="Open Sans"/>
              <a:buChar char="●"/>
            </a:pPr>
            <a:r>
              <a:rPr b="1" lang="en-US" sz="2000">
                <a:solidFill>
                  <a:schemeClr val="lt1"/>
                </a:solidFill>
                <a:latin typeface="Open Sans"/>
                <a:ea typeface="Open Sans"/>
                <a:cs typeface="Open Sans"/>
                <a:sym typeface="Open Sans"/>
              </a:rPr>
              <a:t>Making sure the workplace accommodation office is prepared and has processes ready to help those seeking accommodations.</a:t>
            </a:r>
            <a:endParaRPr b="1" sz="2000">
              <a:solidFill>
                <a:schemeClr val="lt1"/>
              </a:solidFill>
              <a:latin typeface="Open Sans"/>
              <a:ea typeface="Open Sans"/>
              <a:cs typeface="Open Sans"/>
              <a:sym typeface="Open Sans"/>
            </a:endParaRPr>
          </a:p>
          <a:p>
            <a:pPr indent="-355600" lvl="0" marL="457200" rtl="0" algn="l">
              <a:lnSpc>
                <a:spcPct val="100000"/>
              </a:lnSpc>
              <a:spcBef>
                <a:spcPts val="2000"/>
              </a:spcBef>
              <a:spcAft>
                <a:spcPts val="2000"/>
              </a:spcAft>
              <a:buClr>
                <a:schemeClr val="lt1"/>
              </a:buClr>
              <a:buSzPts val="2000"/>
              <a:buFont typeface="Open Sans"/>
              <a:buChar char="●"/>
            </a:pPr>
            <a:r>
              <a:rPr b="1" lang="en-US" sz="2000">
                <a:solidFill>
                  <a:schemeClr val="lt1"/>
                </a:solidFill>
                <a:latin typeface="Open Sans"/>
                <a:ea typeface="Open Sans"/>
                <a:cs typeface="Open Sans"/>
                <a:sym typeface="Open Sans"/>
              </a:rPr>
              <a:t>How to ensure that members who need accommodations are not isolated from their co-workers.</a:t>
            </a:r>
            <a:endParaRPr b="1" sz="3600">
              <a:solidFill>
                <a:schemeClr val="lt1"/>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3"/>
          <p:cNvSpPr txBox="1"/>
          <p:nvPr/>
        </p:nvSpPr>
        <p:spPr>
          <a:xfrm>
            <a:off x="810750" y="1516175"/>
            <a:ext cx="10570500" cy="988500"/>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ctr">
              <a:lnSpc>
                <a:spcPct val="90000"/>
              </a:lnSpc>
              <a:spcBef>
                <a:spcPts val="0"/>
              </a:spcBef>
              <a:spcAft>
                <a:spcPts val="0"/>
              </a:spcAft>
              <a:buClr>
                <a:schemeClr val="lt1"/>
              </a:buClr>
              <a:buSzPct val="75000"/>
              <a:buFont typeface="Open Sans"/>
              <a:buNone/>
            </a:pPr>
            <a:r>
              <a:rPr b="1" lang="en-US" sz="4800">
                <a:solidFill>
                  <a:schemeClr val="lt1"/>
                </a:solidFill>
                <a:latin typeface="Open Sans"/>
                <a:ea typeface="Open Sans"/>
                <a:cs typeface="Open Sans"/>
                <a:sym typeface="Open Sans"/>
              </a:rPr>
              <a:t>Umass Allies for Illness &amp; Disability Access (UMAIDA) Network</a:t>
            </a:r>
            <a:endParaRPr sz="4800"/>
          </a:p>
        </p:txBody>
      </p:sp>
      <p:pic>
        <p:nvPicPr>
          <p:cNvPr descr="Professional Staff Union logo" id="218" name="Google Shape;218;p23"/>
          <p:cNvPicPr preferRelativeResize="0"/>
          <p:nvPr/>
        </p:nvPicPr>
        <p:blipFill rotWithShape="1">
          <a:blip r:embed="rId3">
            <a:alphaModFix/>
          </a:blip>
          <a:srcRect b="0" l="0" r="0" t="0"/>
          <a:stretch/>
        </p:blipFill>
        <p:spPr>
          <a:xfrm>
            <a:off x="5428350" y="6138455"/>
            <a:ext cx="2344638" cy="644291"/>
          </a:xfrm>
          <a:prstGeom prst="rect">
            <a:avLst/>
          </a:prstGeom>
          <a:noFill/>
          <a:ln>
            <a:noFill/>
          </a:ln>
        </p:spPr>
      </p:pic>
      <p:pic>
        <p:nvPicPr>
          <p:cNvPr id="219" name="Google Shape;219;p23"/>
          <p:cNvPicPr preferRelativeResize="0"/>
          <p:nvPr/>
        </p:nvPicPr>
        <p:blipFill rotWithShape="1">
          <a:blip r:embed="rId4">
            <a:alphaModFix/>
          </a:blip>
          <a:srcRect b="0" l="10059" r="10106" t="0"/>
          <a:stretch/>
        </p:blipFill>
        <p:spPr>
          <a:xfrm>
            <a:off x="8027808" y="6138450"/>
            <a:ext cx="4022042" cy="644300"/>
          </a:xfrm>
          <a:prstGeom prst="rect">
            <a:avLst/>
          </a:prstGeom>
          <a:noFill/>
          <a:ln>
            <a:noFill/>
          </a:ln>
        </p:spPr>
      </p:pic>
      <p:sp>
        <p:nvSpPr>
          <p:cNvPr id="220" name="Google Shape;220;p23"/>
          <p:cNvSpPr txBox="1"/>
          <p:nvPr/>
        </p:nvSpPr>
        <p:spPr>
          <a:xfrm>
            <a:off x="211875" y="524735"/>
            <a:ext cx="10515600" cy="652500"/>
          </a:xfrm>
          <a:prstGeom prst="rect">
            <a:avLst/>
          </a:prstGeom>
          <a:noFill/>
          <a:ln>
            <a:noFill/>
          </a:ln>
        </p:spPr>
        <p:txBody>
          <a:bodyPr anchorCtr="0" anchor="t" bIns="45700" lIns="365750" spcFirstLastPara="1" rIns="365750" wrap="square" tIns="45700">
            <a:noAutofit/>
          </a:bodyPr>
          <a:lstStyle/>
          <a:p>
            <a:pPr indent="0" lvl="0" marL="0" rtl="0" algn="l">
              <a:lnSpc>
                <a:spcPct val="90000"/>
              </a:lnSpc>
              <a:spcBef>
                <a:spcPts val="0"/>
              </a:spcBef>
              <a:spcAft>
                <a:spcPts val="0"/>
              </a:spcAft>
              <a:buNone/>
            </a:pPr>
            <a:r>
              <a:rPr b="1" lang="en-US" sz="5000">
                <a:solidFill>
                  <a:schemeClr val="lt1"/>
                </a:solidFill>
                <a:latin typeface="Open Sans"/>
                <a:ea typeface="Open Sans"/>
                <a:cs typeface="Open Sans"/>
                <a:sym typeface="Open Sans"/>
              </a:rPr>
              <a:t>Next Steps</a:t>
            </a:r>
            <a:endParaRPr b="1" sz="5000">
              <a:solidFill>
                <a:schemeClr val="lt1"/>
              </a:solidFill>
              <a:latin typeface="Open Sans"/>
              <a:ea typeface="Open Sans"/>
              <a:cs typeface="Open Sans"/>
              <a:sym typeface="Open Sans"/>
            </a:endParaRPr>
          </a:p>
        </p:txBody>
      </p:sp>
      <p:sp>
        <p:nvSpPr>
          <p:cNvPr id="221" name="Google Shape;221;p23"/>
          <p:cNvSpPr txBox="1"/>
          <p:nvPr/>
        </p:nvSpPr>
        <p:spPr>
          <a:xfrm>
            <a:off x="810750" y="2700500"/>
            <a:ext cx="10570500" cy="2652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Open Sans"/>
              <a:buNone/>
            </a:pPr>
            <a:r>
              <a:rPr lang="en-US" sz="2400">
                <a:solidFill>
                  <a:schemeClr val="lt1"/>
                </a:solidFill>
                <a:latin typeface="Open Sans"/>
                <a:ea typeface="Open Sans"/>
                <a:cs typeface="Open Sans"/>
                <a:sym typeface="Open Sans"/>
              </a:rPr>
              <a:t>UMAIDA has a meeting set for Monday at 11 am. (zoom link is below and will be in the chat). People are encouraged to come and continue the discussion.</a:t>
            </a:r>
            <a:endParaRPr sz="24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3600"/>
              <a:buFont typeface="Open Sans"/>
              <a:buNone/>
            </a:pPr>
            <a:r>
              <a:t/>
            </a:r>
            <a:endParaRPr sz="24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3600"/>
              <a:buFont typeface="Open Sans"/>
              <a:buNone/>
            </a:pPr>
            <a:r>
              <a:rPr lang="en-US" sz="2400">
                <a:solidFill>
                  <a:schemeClr val="lt1"/>
                </a:solidFill>
                <a:latin typeface="Open Sans"/>
                <a:ea typeface="Open Sans"/>
                <a:cs typeface="Open Sans"/>
                <a:sym typeface="Open Sans"/>
              </a:rPr>
              <a:t> </a:t>
            </a:r>
            <a:r>
              <a:rPr lang="en-US" sz="2400" u="sng">
                <a:solidFill>
                  <a:schemeClr val="hlink"/>
                </a:solidFill>
                <a:latin typeface="Open Sans"/>
                <a:ea typeface="Open Sans"/>
                <a:cs typeface="Open Sans"/>
                <a:sym typeface="Open Sans"/>
                <a:hlinkClick r:id="rId5"/>
              </a:rPr>
              <a:t>https://umass-amherst.zoom.us/j/97953562697#success</a:t>
            </a:r>
            <a:r>
              <a:rPr lang="en-US" sz="2400">
                <a:solidFill>
                  <a:schemeClr val="lt1"/>
                </a:solidFill>
                <a:latin typeface="Open Sans"/>
                <a:ea typeface="Open Sans"/>
                <a:cs typeface="Open Sans"/>
                <a:sym typeface="Open Sans"/>
              </a:rPr>
              <a:t> </a:t>
            </a:r>
            <a:endParaRPr sz="2400">
              <a:solidFill>
                <a:schemeClr val="lt1"/>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4"/>
          <p:cNvSpPr txBox="1"/>
          <p:nvPr/>
        </p:nvSpPr>
        <p:spPr>
          <a:xfrm>
            <a:off x="810750" y="1516175"/>
            <a:ext cx="10570500" cy="98850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3600"/>
              <a:buFont typeface="Open Sans"/>
              <a:buNone/>
            </a:pPr>
            <a:r>
              <a:rPr b="1" lang="en-US" sz="4800">
                <a:solidFill>
                  <a:schemeClr val="lt1"/>
                </a:solidFill>
                <a:latin typeface="Open Sans"/>
                <a:ea typeface="Open Sans"/>
                <a:cs typeface="Open Sans"/>
                <a:sym typeface="Open Sans"/>
              </a:rPr>
              <a:t>Let’s hear from you!</a:t>
            </a:r>
            <a:endParaRPr sz="4800"/>
          </a:p>
        </p:txBody>
      </p:sp>
      <p:pic>
        <p:nvPicPr>
          <p:cNvPr descr="Professional Staff Union logo" id="227" name="Google Shape;227;p24"/>
          <p:cNvPicPr preferRelativeResize="0"/>
          <p:nvPr/>
        </p:nvPicPr>
        <p:blipFill rotWithShape="1">
          <a:blip r:embed="rId3">
            <a:alphaModFix/>
          </a:blip>
          <a:srcRect b="0" l="0" r="0" t="0"/>
          <a:stretch/>
        </p:blipFill>
        <p:spPr>
          <a:xfrm>
            <a:off x="5428350" y="6138455"/>
            <a:ext cx="2344638" cy="644291"/>
          </a:xfrm>
          <a:prstGeom prst="rect">
            <a:avLst/>
          </a:prstGeom>
          <a:noFill/>
          <a:ln>
            <a:noFill/>
          </a:ln>
        </p:spPr>
      </p:pic>
      <p:pic>
        <p:nvPicPr>
          <p:cNvPr id="228" name="Google Shape;228;p24"/>
          <p:cNvPicPr preferRelativeResize="0"/>
          <p:nvPr/>
        </p:nvPicPr>
        <p:blipFill rotWithShape="1">
          <a:blip r:embed="rId4">
            <a:alphaModFix/>
          </a:blip>
          <a:srcRect b="0" l="10059" r="10106" t="0"/>
          <a:stretch/>
        </p:blipFill>
        <p:spPr>
          <a:xfrm>
            <a:off x="8027808" y="6138450"/>
            <a:ext cx="4022042" cy="644300"/>
          </a:xfrm>
          <a:prstGeom prst="rect">
            <a:avLst/>
          </a:prstGeom>
          <a:noFill/>
          <a:ln>
            <a:noFill/>
          </a:ln>
        </p:spPr>
      </p:pic>
      <p:sp>
        <p:nvSpPr>
          <p:cNvPr id="229" name="Google Shape;229;p24"/>
          <p:cNvSpPr txBox="1"/>
          <p:nvPr/>
        </p:nvSpPr>
        <p:spPr>
          <a:xfrm>
            <a:off x="211875" y="524735"/>
            <a:ext cx="10515600" cy="652500"/>
          </a:xfrm>
          <a:prstGeom prst="rect">
            <a:avLst/>
          </a:prstGeom>
          <a:noFill/>
          <a:ln>
            <a:noFill/>
          </a:ln>
        </p:spPr>
        <p:txBody>
          <a:bodyPr anchorCtr="0" anchor="t" bIns="45700" lIns="365750" spcFirstLastPara="1" rIns="365750" wrap="square" tIns="45700">
            <a:noAutofit/>
          </a:bodyPr>
          <a:lstStyle/>
          <a:p>
            <a:pPr indent="0" lvl="0" marL="0" rtl="0" algn="l">
              <a:lnSpc>
                <a:spcPct val="90000"/>
              </a:lnSpc>
              <a:spcBef>
                <a:spcPts val="0"/>
              </a:spcBef>
              <a:spcAft>
                <a:spcPts val="0"/>
              </a:spcAft>
              <a:buNone/>
            </a:pPr>
            <a:r>
              <a:rPr b="1" lang="en-US" sz="5000">
                <a:solidFill>
                  <a:schemeClr val="lt1"/>
                </a:solidFill>
                <a:latin typeface="Open Sans"/>
                <a:ea typeface="Open Sans"/>
                <a:cs typeface="Open Sans"/>
                <a:sym typeface="Open Sans"/>
              </a:rPr>
              <a:t>Next Steps</a:t>
            </a:r>
            <a:endParaRPr b="1" sz="5000">
              <a:solidFill>
                <a:schemeClr val="lt1"/>
              </a:solidFill>
              <a:latin typeface="Open Sans"/>
              <a:ea typeface="Open Sans"/>
              <a:cs typeface="Open Sans"/>
              <a:sym typeface="Open Sans"/>
            </a:endParaRPr>
          </a:p>
        </p:txBody>
      </p:sp>
      <p:sp>
        <p:nvSpPr>
          <p:cNvPr id="230" name="Google Shape;230;p24"/>
          <p:cNvSpPr txBox="1"/>
          <p:nvPr/>
        </p:nvSpPr>
        <p:spPr>
          <a:xfrm>
            <a:off x="810750" y="2700500"/>
            <a:ext cx="10570500" cy="2652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3600"/>
              <a:buFont typeface="Open Sans"/>
              <a:buNone/>
            </a:pPr>
            <a:r>
              <a:rPr lang="en-US" sz="2400">
                <a:solidFill>
                  <a:schemeClr val="lt1"/>
                </a:solidFill>
                <a:latin typeface="Open Sans"/>
                <a:ea typeface="Open Sans"/>
                <a:cs typeface="Open Sans"/>
                <a:sym typeface="Open Sans"/>
              </a:rPr>
              <a:t>Similarly to how our Q&amp;A’s have run in the past we want to hear what next steps came up in your break out rooms and reflection time! </a:t>
            </a:r>
            <a:endParaRPr sz="24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3600"/>
              <a:buFont typeface="Open Sans"/>
              <a:buNone/>
            </a:pPr>
            <a:r>
              <a:t/>
            </a:r>
            <a:endParaRPr sz="24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3600"/>
              <a:buFont typeface="Open Sans"/>
              <a:buNone/>
            </a:pPr>
            <a:r>
              <a:rPr lang="en-US" sz="2400">
                <a:solidFill>
                  <a:schemeClr val="lt1"/>
                </a:solidFill>
                <a:latin typeface="Open Sans"/>
                <a:ea typeface="Open Sans"/>
                <a:cs typeface="Open Sans"/>
                <a:sym typeface="Open Sans"/>
              </a:rPr>
              <a:t>Raise your zoom hand if you would like to be recognized. </a:t>
            </a:r>
            <a:endParaRPr sz="24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3600"/>
              <a:buFont typeface="Open Sans"/>
              <a:buNone/>
            </a:pPr>
            <a:r>
              <a:rPr lang="en-US" sz="2400">
                <a:solidFill>
                  <a:schemeClr val="lt1"/>
                </a:solidFill>
                <a:latin typeface="Open Sans"/>
                <a:ea typeface="Open Sans"/>
                <a:cs typeface="Open Sans"/>
                <a:sym typeface="Open Sans"/>
              </a:rPr>
              <a:t>Please wait to unmute until you’ve been called upon!</a:t>
            </a:r>
            <a:endParaRPr sz="24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3600"/>
              <a:buFont typeface="Open Sans"/>
              <a:buNone/>
            </a:pPr>
            <a:r>
              <a:t/>
            </a:r>
            <a:endParaRPr sz="2400">
              <a:solidFill>
                <a:schemeClr val="lt1"/>
              </a:solidFill>
              <a:latin typeface="Open Sans"/>
              <a:ea typeface="Open Sans"/>
              <a:cs typeface="Open Sans"/>
              <a:sym typeface="Open Sans"/>
            </a:endParaRPr>
          </a:p>
          <a:p>
            <a:pPr indent="0" lvl="0" marL="0" marR="0" rtl="0" algn="l">
              <a:lnSpc>
                <a:spcPct val="100000"/>
              </a:lnSpc>
              <a:spcBef>
                <a:spcPts val="0"/>
              </a:spcBef>
              <a:spcAft>
                <a:spcPts val="0"/>
              </a:spcAft>
              <a:buClr>
                <a:schemeClr val="lt1"/>
              </a:buClr>
              <a:buSzPts val="3600"/>
              <a:buFont typeface="Open Sans"/>
              <a:buNone/>
            </a:pPr>
            <a:r>
              <a:rPr lang="en-US" sz="2400">
                <a:solidFill>
                  <a:schemeClr val="lt1"/>
                </a:solidFill>
                <a:latin typeface="Open Sans"/>
                <a:ea typeface="Open Sans"/>
                <a:cs typeface="Open Sans"/>
                <a:sym typeface="Open Sans"/>
              </a:rPr>
              <a:t>Share your interest in getting involved in our google form!</a:t>
            </a:r>
            <a:endParaRPr sz="2400">
              <a:solidFill>
                <a:schemeClr val="lt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98" name="Shape 98"/>
        <p:cNvGrpSpPr/>
        <p:nvPr/>
      </p:nvGrpSpPr>
      <p:grpSpPr>
        <a:xfrm>
          <a:off x="0" y="0"/>
          <a:ext cx="0" cy="0"/>
          <a:chOff x="0" y="0"/>
          <a:chExt cx="0" cy="0"/>
        </a:xfrm>
      </p:grpSpPr>
      <p:pic>
        <p:nvPicPr>
          <p:cNvPr id="99" name="Google Shape;99;p14"/>
          <p:cNvPicPr preferRelativeResize="0"/>
          <p:nvPr/>
        </p:nvPicPr>
        <p:blipFill>
          <a:blip r:embed="rId3">
            <a:alphaModFix/>
          </a:blip>
          <a:stretch>
            <a:fillRect/>
          </a:stretch>
        </p:blipFill>
        <p:spPr>
          <a:xfrm>
            <a:off x="0" y="5944325"/>
            <a:ext cx="12192000" cy="913675"/>
          </a:xfrm>
          <a:prstGeom prst="rect">
            <a:avLst/>
          </a:prstGeom>
          <a:noFill/>
          <a:ln>
            <a:noFill/>
          </a:ln>
        </p:spPr>
      </p:pic>
      <p:pic>
        <p:nvPicPr>
          <p:cNvPr descr="Professional Staff Union logo" id="100" name="Google Shape;100;p14"/>
          <p:cNvPicPr preferRelativeResize="0"/>
          <p:nvPr/>
        </p:nvPicPr>
        <p:blipFill rotWithShape="1">
          <a:blip r:embed="rId4">
            <a:alphaModFix/>
          </a:blip>
          <a:srcRect b="0" l="0" r="0" t="0"/>
          <a:stretch/>
        </p:blipFill>
        <p:spPr>
          <a:xfrm>
            <a:off x="5460600" y="6079018"/>
            <a:ext cx="2344638" cy="644291"/>
          </a:xfrm>
          <a:prstGeom prst="rect">
            <a:avLst/>
          </a:prstGeom>
          <a:noFill/>
          <a:ln>
            <a:noFill/>
          </a:ln>
        </p:spPr>
      </p:pic>
      <p:pic>
        <p:nvPicPr>
          <p:cNvPr id="101" name="Google Shape;101;p14"/>
          <p:cNvPicPr preferRelativeResize="0"/>
          <p:nvPr/>
        </p:nvPicPr>
        <p:blipFill rotWithShape="1">
          <a:blip r:embed="rId5">
            <a:alphaModFix/>
          </a:blip>
          <a:srcRect b="0" l="10059" r="10106" t="0"/>
          <a:stretch/>
        </p:blipFill>
        <p:spPr>
          <a:xfrm>
            <a:off x="8060058" y="6079012"/>
            <a:ext cx="4022042" cy="644300"/>
          </a:xfrm>
          <a:prstGeom prst="rect">
            <a:avLst/>
          </a:prstGeom>
          <a:noFill/>
          <a:ln>
            <a:noFill/>
          </a:ln>
        </p:spPr>
      </p:pic>
      <p:sp>
        <p:nvSpPr>
          <p:cNvPr id="102" name="Google Shape;102;p14"/>
          <p:cNvSpPr txBox="1"/>
          <p:nvPr/>
        </p:nvSpPr>
        <p:spPr>
          <a:xfrm>
            <a:off x="211875" y="524735"/>
            <a:ext cx="10515600" cy="652500"/>
          </a:xfrm>
          <a:prstGeom prst="rect">
            <a:avLst/>
          </a:prstGeom>
          <a:noFill/>
          <a:ln>
            <a:noFill/>
          </a:ln>
        </p:spPr>
        <p:txBody>
          <a:bodyPr anchorCtr="0" anchor="t" bIns="45700" lIns="365750" spcFirstLastPara="1" rIns="365750" wrap="square" tIns="45700">
            <a:noAutofit/>
          </a:bodyPr>
          <a:lstStyle/>
          <a:p>
            <a:pPr indent="0" lvl="0" marL="0" rtl="0" algn="l">
              <a:lnSpc>
                <a:spcPct val="90000"/>
              </a:lnSpc>
              <a:spcBef>
                <a:spcPts val="0"/>
              </a:spcBef>
              <a:spcAft>
                <a:spcPts val="0"/>
              </a:spcAft>
              <a:buNone/>
            </a:pPr>
            <a:r>
              <a:rPr b="1" lang="en-US" sz="5000">
                <a:latin typeface="Open Sans"/>
                <a:ea typeface="Open Sans"/>
                <a:cs typeface="Open Sans"/>
                <a:sym typeface="Open Sans"/>
              </a:rPr>
              <a:t>Meeting Logistics</a:t>
            </a:r>
            <a:endParaRPr b="1" sz="5000">
              <a:latin typeface="Open Sans"/>
              <a:ea typeface="Open Sans"/>
              <a:cs typeface="Open Sans"/>
              <a:sym typeface="Open Sans"/>
            </a:endParaRPr>
          </a:p>
        </p:txBody>
      </p:sp>
      <p:sp>
        <p:nvSpPr>
          <p:cNvPr id="103" name="Google Shape;103;p14"/>
          <p:cNvSpPr txBox="1"/>
          <p:nvPr/>
        </p:nvSpPr>
        <p:spPr>
          <a:xfrm>
            <a:off x="604600" y="2340011"/>
            <a:ext cx="11172900" cy="738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400">
                <a:solidFill>
                  <a:srgbClr val="000000"/>
                </a:solidFill>
                <a:latin typeface="Open Sans"/>
                <a:ea typeface="Open Sans"/>
                <a:cs typeface="Open Sans"/>
                <a:sym typeface="Open Sans"/>
              </a:rPr>
              <a:t>Y</a:t>
            </a:r>
            <a:r>
              <a:rPr b="1" i="0" lang="en-US" sz="2400" u="none" cap="none" strike="noStrike">
                <a:solidFill>
                  <a:srgbClr val="000000"/>
                </a:solidFill>
                <a:latin typeface="Open Sans"/>
                <a:ea typeface="Open Sans"/>
                <a:cs typeface="Open Sans"/>
                <a:sym typeface="Open Sans"/>
              </a:rPr>
              <a:t>our mic has been muted by the meeting </a:t>
            </a:r>
            <a:r>
              <a:rPr b="1" lang="en-US" sz="2400">
                <a:latin typeface="Open Sans"/>
                <a:ea typeface="Open Sans"/>
                <a:cs typeface="Open Sans"/>
                <a:sym typeface="Open Sans"/>
              </a:rPr>
              <a:t>host</a:t>
            </a:r>
            <a:r>
              <a:rPr b="1" i="0" lang="en-US" sz="2400" u="none" cap="none" strike="noStrike">
                <a:solidFill>
                  <a:srgbClr val="000000"/>
                </a:solidFill>
                <a:latin typeface="Open Sans"/>
                <a:ea typeface="Open Sans"/>
                <a:cs typeface="Open Sans"/>
                <a:sym typeface="Open Sans"/>
              </a:rPr>
              <a:t>. </a:t>
            </a:r>
            <a:endParaRPr>
              <a:latin typeface="Open Sans"/>
              <a:ea typeface="Open Sans"/>
              <a:cs typeface="Open Sans"/>
              <a:sym typeface="Open Sans"/>
            </a:endParaRPr>
          </a:p>
          <a:p>
            <a:pPr indent="0" lvl="0" marL="0" marR="0" rtl="0" algn="ctr">
              <a:spcBef>
                <a:spcPts val="0"/>
              </a:spcBef>
              <a:spcAft>
                <a:spcPts val="0"/>
              </a:spcAft>
              <a:buNone/>
            </a:pPr>
            <a:r>
              <a:rPr i="0" lang="en-US" sz="1800" u="none" cap="none" strike="noStrike">
                <a:solidFill>
                  <a:srgbClr val="000000"/>
                </a:solidFill>
                <a:latin typeface="Open Sans"/>
                <a:ea typeface="Open Sans"/>
                <a:cs typeface="Open Sans"/>
                <a:sym typeface="Open Sans"/>
              </a:rPr>
              <a:t>Mics will be unmuted by the </a:t>
            </a:r>
            <a:r>
              <a:rPr lang="en-US" sz="1800">
                <a:latin typeface="Open Sans"/>
                <a:ea typeface="Open Sans"/>
                <a:cs typeface="Open Sans"/>
                <a:sym typeface="Open Sans"/>
              </a:rPr>
              <a:t>host</a:t>
            </a:r>
            <a:r>
              <a:rPr i="0" lang="en-US" sz="1800" u="none" cap="none" strike="noStrike">
                <a:solidFill>
                  <a:srgbClr val="000000"/>
                </a:solidFill>
                <a:latin typeface="Open Sans"/>
                <a:ea typeface="Open Sans"/>
                <a:cs typeface="Open Sans"/>
                <a:sym typeface="Open Sans"/>
              </a:rPr>
              <a:t> </a:t>
            </a:r>
            <a:r>
              <a:rPr lang="en-US" sz="1800">
                <a:latin typeface="Open Sans"/>
                <a:ea typeface="Open Sans"/>
                <a:cs typeface="Open Sans"/>
                <a:sym typeface="Open Sans"/>
              </a:rPr>
              <a:t>during the interactive parts of this meeting</a:t>
            </a:r>
            <a:r>
              <a:rPr i="0" lang="en-US" sz="1800" u="none" cap="none" strike="noStrike">
                <a:solidFill>
                  <a:srgbClr val="000000"/>
                </a:solidFill>
                <a:latin typeface="Open Sans"/>
                <a:ea typeface="Open Sans"/>
                <a:cs typeface="Open Sans"/>
                <a:sym typeface="Open Sans"/>
              </a:rPr>
              <a:t>. </a:t>
            </a:r>
            <a:endParaRPr>
              <a:latin typeface="Open Sans"/>
              <a:ea typeface="Open Sans"/>
              <a:cs typeface="Open Sans"/>
              <a:sym typeface="Open Sans"/>
            </a:endParaRPr>
          </a:p>
        </p:txBody>
      </p:sp>
      <p:sp>
        <p:nvSpPr>
          <p:cNvPr id="104" name="Google Shape;104;p14"/>
          <p:cNvSpPr/>
          <p:nvPr/>
        </p:nvSpPr>
        <p:spPr>
          <a:xfrm>
            <a:off x="356950" y="3952537"/>
            <a:ext cx="11668200" cy="738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2400" u="none" cap="none" strike="noStrike">
                <a:solidFill>
                  <a:srgbClr val="000000"/>
                </a:solidFill>
                <a:latin typeface="Open Sans"/>
                <a:ea typeface="Open Sans"/>
                <a:cs typeface="Open Sans"/>
                <a:sym typeface="Open Sans"/>
              </a:rPr>
              <a:t>Please hold questions in the chat until </a:t>
            </a:r>
            <a:r>
              <a:rPr b="1" lang="en-US" sz="2400">
                <a:latin typeface="Open Sans"/>
                <a:ea typeface="Open Sans"/>
                <a:cs typeface="Open Sans"/>
                <a:sym typeface="Open Sans"/>
              </a:rPr>
              <a:t>we reach the interactive portion</a:t>
            </a:r>
            <a:r>
              <a:rPr b="1" i="0" lang="en-US" sz="2400" u="none" cap="none" strike="noStrike">
                <a:solidFill>
                  <a:srgbClr val="000000"/>
                </a:solidFill>
                <a:latin typeface="Open Sans"/>
                <a:ea typeface="Open Sans"/>
                <a:cs typeface="Open Sans"/>
                <a:sym typeface="Open Sans"/>
              </a:rPr>
              <a:t>. </a:t>
            </a:r>
            <a:endParaRPr>
              <a:latin typeface="Open Sans"/>
              <a:ea typeface="Open Sans"/>
              <a:cs typeface="Open Sans"/>
              <a:sym typeface="Open Sans"/>
            </a:endParaRPr>
          </a:p>
          <a:p>
            <a:pPr indent="0" lvl="0" marL="0" marR="0" rtl="0" algn="ctr">
              <a:spcBef>
                <a:spcPts val="0"/>
              </a:spcBef>
              <a:spcAft>
                <a:spcPts val="0"/>
              </a:spcAft>
              <a:buNone/>
            </a:pPr>
            <a:r>
              <a:rPr i="0" lang="en-US" sz="1800" u="none" cap="none" strike="noStrike">
                <a:solidFill>
                  <a:srgbClr val="000000"/>
                </a:solidFill>
                <a:latin typeface="Open Sans"/>
                <a:ea typeface="Open Sans"/>
                <a:cs typeface="Open Sans"/>
                <a:sym typeface="Open Sans"/>
              </a:rPr>
              <a:t>This is so that you and others can focus on the presentation rather than </a:t>
            </a:r>
            <a:r>
              <a:rPr lang="en-US" sz="1800">
                <a:latin typeface="Open Sans"/>
                <a:ea typeface="Open Sans"/>
                <a:cs typeface="Open Sans"/>
                <a:sym typeface="Open Sans"/>
              </a:rPr>
              <a:t>a busy chat</a:t>
            </a:r>
            <a:r>
              <a:rPr i="0" lang="en-US" sz="1800" u="none" cap="none" strike="noStrike">
                <a:solidFill>
                  <a:srgbClr val="000000"/>
                </a:solidFill>
                <a:latin typeface="Open Sans"/>
                <a:ea typeface="Open Sans"/>
                <a:cs typeface="Open Sans"/>
                <a:sym typeface="Open Sans"/>
              </a:rPr>
              <a:t>.</a:t>
            </a:r>
            <a:endParaRPr>
              <a:latin typeface="Open Sans"/>
              <a:ea typeface="Open Sans"/>
              <a:cs typeface="Open Sans"/>
              <a:sym typeface="Open Sans"/>
            </a:endParaRPr>
          </a:p>
        </p:txBody>
      </p:sp>
      <p:sp>
        <p:nvSpPr>
          <p:cNvPr id="105" name="Google Shape;105;p14"/>
          <p:cNvSpPr/>
          <p:nvPr/>
        </p:nvSpPr>
        <p:spPr>
          <a:xfrm>
            <a:off x="407350" y="4891550"/>
            <a:ext cx="11567400" cy="8523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2400" u="none" cap="none" strike="noStrike">
                <a:solidFill>
                  <a:srgbClr val="000000"/>
                </a:solidFill>
                <a:latin typeface="Open Sans"/>
                <a:ea typeface="Open Sans"/>
                <a:cs typeface="Open Sans"/>
                <a:sym typeface="Open Sans"/>
              </a:rPr>
              <a:t>We will be using the raise hand function during </a:t>
            </a:r>
            <a:r>
              <a:rPr b="1" lang="en-US" sz="2400">
                <a:latin typeface="Open Sans"/>
                <a:ea typeface="Open Sans"/>
                <a:cs typeface="Open Sans"/>
                <a:sym typeface="Open Sans"/>
              </a:rPr>
              <a:t>some parts of the meeting</a:t>
            </a:r>
            <a:r>
              <a:rPr b="1" i="0" lang="en-US" sz="2400" u="none" cap="none" strike="noStrike">
                <a:solidFill>
                  <a:srgbClr val="000000"/>
                </a:solidFill>
                <a:latin typeface="Open Sans"/>
                <a:ea typeface="Open Sans"/>
                <a:cs typeface="Open Sans"/>
                <a:sym typeface="Open Sans"/>
              </a:rPr>
              <a:t>.</a:t>
            </a:r>
            <a:endParaRPr>
              <a:latin typeface="Open Sans"/>
              <a:ea typeface="Open Sans"/>
              <a:cs typeface="Open Sans"/>
              <a:sym typeface="Open Sans"/>
            </a:endParaRPr>
          </a:p>
          <a:p>
            <a:pPr indent="0" lvl="0" marL="0" marR="0" rtl="0" algn="ctr">
              <a:spcBef>
                <a:spcPts val="0"/>
              </a:spcBef>
              <a:spcAft>
                <a:spcPts val="0"/>
              </a:spcAft>
              <a:buNone/>
            </a:pPr>
            <a:r>
              <a:rPr i="0" lang="en-US" sz="1800" u="none" cap="none" strike="noStrike">
                <a:solidFill>
                  <a:srgbClr val="000000"/>
                </a:solidFill>
                <a:latin typeface="Open Sans"/>
                <a:ea typeface="Open Sans"/>
                <a:cs typeface="Open Sans"/>
                <a:sym typeface="Open Sans"/>
              </a:rPr>
              <a:t> Please take some time to locate that feature</a:t>
            </a:r>
            <a:r>
              <a:rPr lang="en-US" sz="1800">
                <a:latin typeface="Open Sans"/>
                <a:ea typeface="Open Sans"/>
                <a:cs typeface="Open Sans"/>
                <a:sym typeface="Open Sans"/>
              </a:rPr>
              <a:t> in the reactions pop up window.</a:t>
            </a:r>
            <a:endParaRPr i="0" sz="1800" u="none" cap="none" strike="noStrike">
              <a:solidFill>
                <a:srgbClr val="000000"/>
              </a:solidFill>
              <a:latin typeface="Open Sans"/>
              <a:ea typeface="Open Sans"/>
              <a:cs typeface="Open Sans"/>
              <a:sym typeface="Open Sans"/>
            </a:endParaRPr>
          </a:p>
        </p:txBody>
      </p:sp>
      <p:sp>
        <p:nvSpPr>
          <p:cNvPr id="106" name="Google Shape;106;p14"/>
          <p:cNvSpPr txBox="1"/>
          <p:nvPr/>
        </p:nvSpPr>
        <p:spPr>
          <a:xfrm>
            <a:off x="604600" y="1400999"/>
            <a:ext cx="11172900" cy="738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400">
                <a:solidFill>
                  <a:srgbClr val="000000"/>
                </a:solidFill>
                <a:latin typeface="Open Sans"/>
                <a:ea typeface="Open Sans"/>
                <a:cs typeface="Open Sans"/>
                <a:sym typeface="Open Sans"/>
              </a:rPr>
              <a:t>This meeting is for USA and PSU Union Members only</a:t>
            </a:r>
            <a:endParaRPr>
              <a:latin typeface="Open Sans"/>
              <a:ea typeface="Open Sans"/>
              <a:cs typeface="Open Sans"/>
              <a:sym typeface="Open Sans"/>
            </a:endParaRPr>
          </a:p>
          <a:p>
            <a:pPr indent="0" lvl="0" marL="0" marR="0" rtl="0" algn="ctr">
              <a:spcBef>
                <a:spcPts val="0"/>
              </a:spcBef>
              <a:spcAft>
                <a:spcPts val="0"/>
              </a:spcAft>
              <a:buNone/>
            </a:pPr>
            <a:r>
              <a:rPr lang="en-US" sz="1800">
                <a:solidFill>
                  <a:srgbClr val="000000"/>
                </a:solidFill>
                <a:latin typeface="Open Sans"/>
                <a:ea typeface="Open Sans"/>
                <a:cs typeface="Open Sans"/>
                <a:sym typeface="Open Sans"/>
              </a:rPr>
              <a:t>If you are not a union member we respectfully ask you to leave</a:t>
            </a:r>
            <a:endParaRPr>
              <a:latin typeface="Open Sans"/>
              <a:ea typeface="Open Sans"/>
              <a:cs typeface="Open Sans"/>
              <a:sym typeface="Open Sans"/>
            </a:endParaRPr>
          </a:p>
        </p:txBody>
      </p:sp>
      <p:pic>
        <p:nvPicPr>
          <p:cNvPr id="107" name="Google Shape;107;p14"/>
          <p:cNvPicPr preferRelativeResize="0"/>
          <p:nvPr/>
        </p:nvPicPr>
        <p:blipFill>
          <a:blip r:embed="rId3">
            <a:alphaModFix/>
          </a:blip>
          <a:stretch>
            <a:fillRect/>
          </a:stretch>
        </p:blipFill>
        <p:spPr>
          <a:xfrm>
            <a:off x="4825" y="0"/>
            <a:ext cx="12192000" cy="300974"/>
          </a:xfrm>
          <a:prstGeom prst="rect">
            <a:avLst/>
          </a:prstGeom>
          <a:noFill/>
          <a:ln>
            <a:noFill/>
          </a:ln>
        </p:spPr>
      </p:pic>
      <p:sp>
        <p:nvSpPr>
          <p:cNvPr id="108" name="Google Shape;108;p14"/>
          <p:cNvSpPr txBox="1"/>
          <p:nvPr/>
        </p:nvSpPr>
        <p:spPr>
          <a:xfrm>
            <a:off x="604600" y="3279024"/>
            <a:ext cx="11172900" cy="473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400">
                <a:latin typeface="Open Sans"/>
                <a:ea typeface="Open Sans"/>
                <a:cs typeface="Open Sans"/>
                <a:sym typeface="Open Sans"/>
              </a:rPr>
              <a:t>Live transcripts have been enabled</a:t>
            </a:r>
            <a:endParaRPr>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15"/>
          <p:cNvPicPr preferRelativeResize="0"/>
          <p:nvPr/>
        </p:nvPicPr>
        <p:blipFill>
          <a:blip r:embed="rId3">
            <a:alphaModFix/>
          </a:blip>
          <a:stretch>
            <a:fillRect/>
          </a:stretch>
        </p:blipFill>
        <p:spPr>
          <a:xfrm>
            <a:off x="0" y="0"/>
            <a:ext cx="12192000" cy="6858000"/>
          </a:xfrm>
          <a:prstGeom prst="rect">
            <a:avLst/>
          </a:prstGeom>
          <a:noFill/>
          <a:ln>
            <a:noFill/>
          </a:ln>
        </p:spPr>
      </p:pic>
      <p:pic>
        <p:nvPicPr>
          <p:cNvPr descr="Professional Staff Union logo" id="114" name="Google Shape;114;p15"/>
          <p:cNvPicPr preferRelativeResize="0"/>
          <p:nvPr/>
        </p:nvPicPr>
        <p:blipFill rotWithShape="1">
          <a:blip r:embed="rId4">
            <a:alphaModFix/>
          </a:blip>
          <a:srcRect b="0" l="0" r="0" t="0"/>
          <a:stretch/>
        </p:blipFill>
        <p:spPr>
          <a:xfrm>
            <a:off x="5428350" y="6138455"/>
            <a:ext cx="2344638" cy="644291"/>
          </a:xfrm>
          <a:prstGeom prst="rect">
            <a:avLst/>
          </a:prstGeom>
          <a:noFill/>
          <a:ln>
            <a:noFill/>
          </a:ln>
        </p:spPr>
      </p:pic>
      <p:pic>
        <p:nvPicPr>
          <p:cNvPr id="115" name="Google Shape;115;p15"/>
          <p:cNvPicPr preferRelativeResize="0"/>
          <p:nvPr/>
        </p:nvPicPr>
        <p:blipFill rotWithShape="1">
          <a:blip r:embed="rId5">
            <a:alphaModFix/>
          </a:blip>
          <a:srcRect b="0" l="10059" r="10106" t="0"/>
          <a:stretch/>
        </p:blipFill>
        <p:spPr>
          <a:xfrm>
            <a:off x="8027808" y="6138450"/>
            <a:ext cx="4022042" cy="644300"/>
          </a:xfrm>
          <a:prstGeom prst="rect">
            <a:avLst/>
          </a:prstGeom>
          <a:noFill/>
          <a:ln>
            <a:noFill/>
          </a:ln>
        </p:spPr>
      </p:pic>
      <p:sp>
        <p:nvSpPr>
          <p:cNvPr id="116" name="Google Shape;116;p15"/>
          <p:cNvSpPr txBox="1"/>
          <p:nvPr/>
        </p:nvSpPr>
        <p:spPr>
          <a:xfrm>
            <a:off x="211875" y="524735"/>
            <a:ext cx="10515600" cy="652500"/>
          </a:xfrm>
          <a:prstGeom prst="rect">
            <a:avLst/>
          </a:prstGeom>
          <a:noFill/>
          <a:ln>
            <a:noFill/>
          </a:ln>
        </p:spPr>
        <p:txBody>
          <a:bodyPr anchorCtr="0" anchor="t" bIns="45700" lIns="365750" spcFirstLastPara="1" rIns="365750" wrap="square" tIns="45700">
            <a:noAutofit/>
          </a:bodyPr>
          <a:lstStyle/>
          <a:p>
            <a:pPr indent="0" lvl="0" marL="0" rtl="0" algn="l">
              <a:lnSpc>
                <a:spcPct val="90000"/>
              </a:lnSpc>
              <a:spcBef>
                <a:spcPts val="0"/>
              </a:spcBef>
              <a:spcAft>
                <a:spcPts val="0"/>
              </a:spcAft>
              <a:buNone/>
            </a:pPr>
            <a:r>
              <a:rPr b="1" lang="en-US" sz="5000">
                <a:solidFill>
                  <a:schemeClr val="lt1"/>
                </a:solidFill>
                <a:latin typeface="Open Sans"/>
                <a:ea typeface="Open Sans"/>
                <a:cs typeface="Open Sans"/>
                <a:sym typeface="Open Sans"/>
              </a:rPr>
              <a:t>Meeting Goal</a:t>
            </a:r>
            <a:endParaRPr b="1" sz="5000">
              <a:solidFill>
                <a:schemeClr val="lt1"/>
              </a:solidFill>
              <a:latin typeface="Open Sans"/>
              <a:ea typeface="Open Sans"/>
              <a:cs typeface="Open Sans"/>
              <a:sym typeface="Open Sans"/>
            </a:endParaRPr>
          </a:p>
        </p:txBody>
      </p:sp>
      <p:sp>
        <p:nvSpPr>
          <p:cNvPr id="117" name="Google Shape;117;p15"/>
          <p:cNvSpPr txBox="1"/>
          <p:nvPr/>
        </p:nvSpPr>
        <p:spPr>
          <a:xfrm>
            <a:off x="838200" y="1357325"/>
            <a:ext cx="10515600" cy="868200"/>
          </a:xfrm>
          <a:prstGeom prst="rect">
            <a:avLst/>
          </a:prstGeom>
          <a:noFill/>
          <a:ln>
            <a:noFill/>
          </a:ln>
        </p:spPr>
        <p:txBody>
          <a:bodyPr anchorCtr="0" anchor="t" bIns="45700" lIns="91425" spcFirstLastPara="1" rIns="91425" wrap="square" tIns="45700">
            <a:spAutoFit/>
          </a:bodyPr>
          <a:lstStyle/>
          <a:p>
            <a:pPr indent="0" lvl="0" marL="0" marR="0" rtl="0" algn="ctr">
              <a:lnSpc>
                <a:spcPct val="90000"/>
              </a:lnSpc>
              <a:spcBef>
                <a:spcPts val="1000"/>
              </a:spcBef>
              <a:spcAft>
                <a:spcPts val="0"/>
              </a:spcAft>
              <a:buNone/>
            </a:pPr>
            <a:r>
              <a:rPr lang="en-US" sz="2800">
                <a:solidFill>
                  <a:schemeClr val="lt1"/>
                </a:solidFill>
                <a:latin typeface="Open Sans"/>
                <a:ea typeface="Open Sans"/>
                <a:cs typeface="Open Sans"/>
                <a:sym typeface="Open Sans"/>
              </a:rPr>
              <a:t>To hear from the membership about this impact of this </a:t>
            </a:r>
            <a:r>
              <a:rPr lang="en-US" sz="2800">
                <a:solidFill>
                  <a:schemeClr val="lt1"/>
                </a:solidFill>
                <a:latin typeface="Open Sans"/>
                <a:ea typeface="Open Sans"/>
                <a:cs typeface="Open Sans"/>
                <a:sym typeface="Open Sans"/>
              </a:rPr>
              <a:t>sudden</a:t>
            </a:r>
            <a:r>
              <a:rPr lang="en-US" sz="2800">
                <a:solidFill>
                  <a:schemeClr val="lt1"/>
                </a:solidFill>
                <a:latin typeface="Open Sans"/>
                <a:ea typeface="Open Sans"/>
                <a:cs typeface="Open Sans"/>
                <a:sym typeface="Open Sans"/>
              </a:rPr>
              <a:t> change and workplace safety concern. </a:t>
            </a:r>
            <a:endParaRPr b="0" i="0" sz="2800" u="none" cap="none" strike="noStrike">
              <a:solidFill>
                <a:schemeClr val="lt1"/>
              </a:solidFill>
              <a:latin typeface="Open Sans"/>
              <a:ea typeface="Open Sans"/>
              <a:cs typeface="Open Sans"/>
              <a:sym typeface="Open Sans"/>
            </a:endParaRPr>
          </a:p>
        </p:txBody>
      </p:sp>
      <p:sp>
        <p:nvSpPr>
          <p:cNvPr id="118" name="Google Shape;118;p15"/>
          <p:cNvSpPr txBox="1"/>
          <p:nvPr/>
        </p:nvSpPr>
        <p:spPr>
          <a:xfrm>
            <a:off x="838200" y="2285763"/>
            <a:ext cx="10515600" cy="480300"/>
          </a:xfrm>
          <a:prstGeom prst="rect">
            <a:avLst/>
          </a:prstGeom>
          <a:noFill/>
          <a:ln>
            <a:noFill/>
          </a:ln>
        </p:spPr>
        <p:txBody>
          <a:bodyPr anchorCtr="0" anchor="t" bIns="45700" lIns="91425" spcFirstLastPara="1" rIns="91425" wrap="square" tIns="45700">
            <a:spAutoFit/>
          </a:bodyPr>
          <a:lstStyle/>
          <a:p>
            <a:pPr indent="0" lvl="0" marL="0" marR="0" rtl="0" algn="ctr">
              <a:lnSpc>
                <a:spcPct val="90000"/>
              </a:lnSpc>
              <a:spcBef>
                <a:spcPts val="1000"/>
              </a:spcBef>
              <a:spcAft>
                <a:spcPts val="0"/>
              </a:spcAft>
              <a:buNone/>
            </a:pPr>
            <a:r>
              <a:rPr lang="en-US" sz="2800">
                <a:solidFill>
                  <a:schemeClr val="lt1"/>
                </a:solidFill>
                <a:latin typeface="Open Sans"/>
                <a:ea typeface="Open Sans"/>
                <a:cs typeface="Open Sans"/>
                <a:sym typeface="Open Sans"/>
              </a:rPr>
              <a:t>To identify actions to take to support each other. </a:t>
            </a:r>
            <a:r>
              <a:rPr lang="en-US" sz="2800">
                <a:solidFill>
                  <a:schemeClr val="lt1"/>
                </a:solidFill>
                <a:latin typeface="Open Sans"/>
                <a:ea typeface="Open Sans"/>
                <a:cs typeface="Open Sans"/>
                <a:sym typeface="Open Sans"/>
              </a:rPr>
              <a:t> </a:t>
            </a:r>
            <a:endParaRPr b="0" i="0" sz="2800" u="none" cap="none" strike="noStrike">
              <a:solidFill>
                <a:schemeClr val="lt1"/>
              </a:solidFill>
              <a:latin typeface="Open Sans"/>
              <a:ea typeface="Open Sans"/>
              <a:cs typeface="Open Sans"/>
              <a:sym typeface="Open Sans"/>
            </a:endParaRPr>
          </a:p>
        </p:txBody>
      </p:sp>
      <p:sp>
        <p:nvSpPr>
          <p:cNvPr id="119" name="Google Shape;119;p15"/>
          <p:cNvSpPr txBox="1"/>
          <p:nvPr/>
        </p:nvSpPr>
        <p:spPr>
          <a:xfrm>
            <a:off x="784475" y="2990500"/>
            <a:ext cx="10515600" cy="5079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1000"/>
              </a:spcBef>
              <a:spcAft>
                <a:spcPts val="0"/>
              </a:spcAft>
              <a:buNone/>
            </a:pPr>
            <a:r>
              <a:rPr b="1" lang="en-US" sz="3000" u="sng">
                <a:solidFill>
                  <a:schemeClr val="lt1"/>
                </a:solidFill>
                <a:latin typeface="Open Sans"/>
                <a:ea typeface="Open Sans"/>
                <a:cs typeface="Open Sans"/>
                <a:sym typeface="Open Sans"/>
              </a:rPr>
              <a:t>How we reach that goal</a:t>
            </a:r>
            <a:endParaRPr b="1" i="0" sz="3000" u="sng" cap="none" strike="noStrike">
              <a:solidFill>
                <a:schemeClr val="lt1"/>
              </a:solidFill>
              <a:latin typeface="Open Sans"/>
              <a:ea typeface="Open Sans"/>
              <a:cs typeface="Open Sans"/>
              <a:sym typeface="Open Sans"/>
            </a:endParaRPr>
          </a:p>
        </p:txBody>
      </p:sp>
      <p:sp>
        <p:nvSpPr>
          <p:cNvPr id="120" name="Google Shape;120;p15"/>
          <p:cNvSpPr txBox="1"/>
          <p:nvPr/>
        </p:nvSpPr>
        <p:spPr>
          <a:xfrm>
            <a:off x="784475" y="3425525"/>
            <a:ext cx="10515600" cy="1462200"/>
          </a:xfrm>
          <a:prstGeom prst="rect">
            <a:avLst/>
          </a:prstGeom>
          <a:noFill/>
          <a:ln>
            <a:noFill/>
          </a:ln>
        </p:spPr>
        <p:txBody>
          <a:bodyPr anchorCtr="0" anchor="t" bIns="45700" lIns="91425" spcFirstLastPara="1" rIns="91425" wrap="square" tIns="45700">
            <a:spAutoFit/>
          </a:bodyPr>
          <a:lstStyle/>
          <a:p>
            <a:pPr indent="-355600" lvl="0" marL="457200" marR="0" rtl="0" algn="l">
              <a:lnSpc>
                <a:spcPct val="115000"/>
              </a:lnSpc>
              <a:spcBef>
                <a:spcPts val="1000"/>
              </a:spcBef>
              <a:spcAft>
                <a:spcPts val="0"/>
              </a:spcAft>
              <a:buClr>
                <a:schemeClr val="lt1"/>
              </a:buClr>
              <a:buSzPts val="2000"/>
              <a:buFont typeface="Open Sans"/>
              <a:buChar char="●"/>
            </a:pPr>
            <a:r>
              <a:rPr lang="en-US" sz="2000">
                <a:solidFill>
                  <a:schemeClr val="lt1"/>
                </a:solidFill>
                <a:latin typeface="Open Sans"/>
                <a:ea typeface="Open Sans"/>
                <a:cs typeface="Open Sans"/>
                <a:sym typeface="Open Sans"/>
              </a:rPr>
              <a:t>Share our stories </a:t>
            </a:r>
            <a:endParaRPr sz="2000">
              <a:solidFill>
                <a:schemeClr val="lt1"/>
              </a:solidFill>
              <a:latin typeface="Open Sans"/>
              <a:ea typeface="Open Sans"/>
              <a:cs typeface="Open Sans"/>
              <a:sym typeface="Open Sans"/>
            </a:endParaRPr>
          </a:p>
          <a:p>
            <a:pPr indent="-355600" lvl="0" marL="457200" marR="0" rtl="0" algn="l">
              <a:lnSpc>
                <a:spcPct val="115000"/>
              </a:lnSpc>
              <a:spcBef>
                <a:spcPts val="0"/>
              </a:spcBef>
              <a:spcAft>
                <a:spcPts val="0"/>
              </a:spcAft>
              <a:buClr>
                <a:schemeClr val="lt1"/>
              </a:buClr>
              <a:buSzPts val="2000"/>
              <a:buFont typeface="Open Sans"/>
              <a:buChar char="●"/>
            </a:pPr>
            <a:r>
              <a:rPr lang="en-US" sz="2000">
                <a:solidFill>
                  <a:schemeClr val="lt1"/>
                </a:solidFill>
                <a:latin typeface="Open Sans"/>
                <a:ea typeface="Open Sans"/>
                <a:cs typeface="Open Sans"/>
                <a:sym typeface="Open Sans"/>
              </a:rPr>
              <a:t>Hold space for people to share</a:t>
            </a:r>
            <a:endParaRPr sz="2000">
              <a:solidFill>
                <a:schemeClr val="lt1"/>
              </a:solidFill>
              <a:latin typeface="Open Sans"/>
              <a:ea typeface="Open Sans"/>
              <a:cs typeface="Open Sans"/>
              <a:sym typeface="Open Sans"/>
            </a:endParaRPr>
          </a:p>
          <a:p>
            <a:pPr indent="-355600" lvl="0" marL="457200" marR="0" rtl="0" algn="l">
              <a:lnSpc>
                <a:spcPct val="115000"/>
              </a:lnSpc>
              <a:spcBef>
                <a:spcPts val="0"/>
              </a:spcBef>
              <a:spcAft>
                <a:spcPts val="0"/>
              </a:spcAft>
              <a:buClr>
                <a:schemeClr val="lt1"/>
              </a:buClr>
              <a:buSzPts val="2000"/>
              <a:buFont typeface="Open Sans"/>
              <a:buChar char="●"/>
            </a:pPr>
            <a:r>
              <a:rPr lang="en-US" sz="2000">
                <a:solidFill>
                  <a:schemeClr val="lt1"/>
                </a:solidFill>
                <a:latin typeface="Open Sans"/>
                <a:ea typeface="Open Sans"/>
                <a:cs typeface="Open Sans"/>
                <a:sym typeface="Open Sans"/>
              </a:rPr>
              <a:t>Actively listen to each other</a:t>
            </a:r>
            <a:endParaRPr sz="2000">
              <a:solidFill>
                <a:schemeClr val="lt1"/>
              </a:solidFill>
              <a:latin typeface="Open Sans"/>
              <a:ea typeface="Open Sans"/>
              <a:cs typeface="Open Sans"/>
              <a:sym typeface="Open Sans"/>
            </a:endParaRPr>
          </a:p>
          <a:p>
            <a:pPr indent="-355600" lvl="0" marL="457200" marR="0" rtl="0" algn="l">
              <a:lnSpc>
                <a:spcPct val="115000"/>
              </a:lnSpc>
              <a:spcBef>
                <a:spcPts val="0"/>
              </a:spcBef>
              <a:spcAft>
                <a:spcPts val="0"/>
              </a:spcAft>
              <a:buClr>
                <a:schemeClr val="lt1"/>
              </a:buClr>
              <a:buSzPts val="2000"/>
              <a:buFont typeface="Open Sans"/>
              <a:buChar char="●"/>
            </a:pPr>
            <a:r>
              <a:rPr lang="en-US" sz="2000">
                <a:solidFill>
                  <a:schemeClr val="lt1"/>
                </a:solidFill>
                <a:latin typeface="Open Sans"/>
                <a:ea typeface="Open Sans"/>
                <a:cs typeface="Open Sans"/>
                <a:sym typeface="Open Sans"/>
              </a:rPr>
              <a:t>Learn from others who have the same and different </a:t>
            </a:r>
            <a:r>
              <a:rPr lang="en-US" sz="2000">
                <a:solidFill>
                  <a:schemeClr val="lt1"/>
                </a:solidFill>
                <a:latin typeface="Open Sans"/>
                <a:ea typeface="Open Sans"/>
                <a:cs typeface="Open Sans"/>
                <a:sym typeface="Open Sans"/>
              </a:rPr>
              <a:t>perspectives</a:t>
            </a:r>
            <a:r>
              <a:rPr lang="en-US" sz="2000">
                <a:solidFill>
                  <a:schemeClr val="lt1"/>
                </a:solidFill>
                <a:latin typeface="Open Sans"/>
                <a:ea typeface="Open Sans"/>
                <a:cs typeface="Open Sans"/>
                <a:sym typeface="Open Sans"/>
              </a:rPr>
              <a:t> </a:t>
            </a:r>
            <a:endParaRPr sz="2000">
              <a:solidFill>
                <a:schemeClr val="lt1"/>
              </a:solidFill>
              <a:latin typeface="Open Sans"/>
              <a:ea typeface="Open Sans"/>
              <a:cs typeface="Open Sans"/>
              <a:sym typeface="Open Sans"/>
            </a:endParaRPr>
          </a:p>
        </p:txBody>
      </p:sp>
      <p:sp>
        <p:nvSpPr>
          <p:cNvPr id="121" name="Google Shape;121;p15"/>
          <p:cNvSpPr txBox="1"/>
          <p:nvPr/>
        </p:nvSpPr>
        <p:spPr>
          <a:xfrm>
            <a:off x="838200" y="5017475"/>
            <a:ext cx="10515600" cy="521700"/>
          </a:xfrm>
          <a:prstGeom prst="rect">
            <a:avLst/>
          </a:prstGeom>
          <a:noFill/>
          <a:ln>
            <a:noFill/>
          </a:ln>
        </p:spPr>
        <p:txBody>
          <a:bodyPr anchorCtr="0" anchor="t" bIns="45700" lIns="91425" spcFirstLastPara="1" rIns="91425" wrap="square" tIns="45700">
            <a:spAutoFit/>
          </a:bodyPr>
          <a:lstStyle/>
          <a:p>
            <a:pPr indent="0" lvl="0" marL="0" marR="0" rtl="0" algn="ctr">
              <a:lnSpc>
                <a:spcPct val="90000"/>
              </a:lnSpc>
              <a:spcBef>
                <a:spcPts val="1000"/>
              </a:spcBef>
              <a:spcAft>
                <a:spcPts val="0"/>
              </a:spcAft>
              <a:buNone/>
            </a:pPr>
            <a:r>
              <a:rPr b="1" lang="en-US" sz="3100">
                <a:solidFill>
                  <a:schemeClr val="lt1"/>
                </a:solidFill>
                <a:latin typeface="Open Sans"/>
                <a:ea typeface="Open Sans"/>
                <a:cs typeface="Open Sans"/>
                <a:sym typeface="Open Sans"/>
              </a:rPr>
              <a:t>Respect what is shared and keep those stories safe. </a:t>
            </a:r>
            <a:endParaRPr b="1" sz="3100">
              <a:solidFill>
                <a:schemeClr val="lt1"/>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6"/>
          <p:cNvSpPr txBox="1"/>
          <p:nvPr>
            <p:ph idx="4294967295" type="ctrTitle"/>
          </p:nvPr>
        </p:nvSpPr>
        <p:spPr>
          <a:xfrm>
            <a:off x="470575" y="376217"/>
            <a:ext cx="9144000" cy="7581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Open Sans"/>
              <a:buNone/>
            </a:pPr>
            <a:r>
              <a:rPr b="1" lang="en-US" sz="5000">
                <a:solidFill>
                  <a:schemeClr val="lt1"/>
                </a:solidFill>
                <a:latin typeface="Open Sans"/>
                <a:ea typeface="Open Sans"/>
                <a:cs typeface="Open Sans"/>
                <a:sym typeface="Open Sans"/>
              </a:rPr>
              <a:t>Agenda</a:t>
            </a:r>
            <a:endParaRPr sz="5000"/>
          </a:p>
        </p:txBody>
      </p:sp>
      <p:pic>
        <p:nvPicPr>
          <p:cNvPr descr="Professional Staff Union logo" id="127" name="Google Shape;127;p16"/>
          <p:cNvPicPr preferRelativeResize="0"/>
          <p:nvPr/>
        </p:nvPicPr>
        <p:blipFill rotWithShape="1">
          <a:blip r:embed="rId3">
            <a:alphaModFix/>
          </a:blip>
          <a:srcRect b="0" l="0" r="0" t="0"/>
          <a:stretch/>
        </p:blipFill>
        <p:spPr>
          <a:xfrm>
            <a:off x="5428350" y="6138455"/>
            <a:ext cx="2344638" cy="644291"/>
          </a:xfrm>
          <a:prstGeom prst="rect">
            <a:avLst/>
          </a:prstGeom>
          <a:noFill/>
          <a:ln>
            <a:noFill/>
          </a:ln>
        </p:spPr>
      </p:pic>
      <p:pic>
        <p:nvPicPr>
          <p:cNvPr id="128" name="Google Shape;128;p16"/>
          <p:cNvPicPr preferRelativeResize="0"/>
          <p:nvPr/>
        </p:nvPicPr>
        <p:blipFill rotWithShape="1">
          <a:blip r:embed="rId4">
            <a:alphaModFix/>
          </a:blip>
          <a:srcRect b="0" l="10059" r="10106" t="0"/>
          <a:stretch/>
        </p:blipFill>
        <p:spPr>
          <a:xfrm>
            <a:off x="8027808" y="6138450"/>
            <a:ext cx="4022042" cy="644300"/>
          </a:xfrm>
          <a:prstGeom prst="rect">
            <a:avLst/>
          </a:prstGeom>
          <a:noFill/>
          <a:ln>
            <a:noFill/>
          </a:ln>
        </p:spPr>
      </p:pic>
      <p:sp>
        <p:nvSpPr>
          <p:cNvPr id="129" name="Google Shape;129;p16"/>
          <p:cNvSpPr/>
          <p:nvPr/>
        </p:nvSpPr>
        <p:spPr>
          <a:xfrm>
            <a:off x="6080600" y="2643071"/>
            <a:ext cx="171300" cy="1333500"/>
          </a:xfrm>
          <a:prstGeom prst="rightBracket">
            <a:avLst>
              <a:gd fmla="val 8333" name="adj"/>
            </a:avLst>
          </a:prstGeom>
          <a:noFill/>
          <a:ln cap="flat" cmpd="sng" w="571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sp>
        <p:nvSpPr>
          <p:cNvPr id="130" name="Google Shape;130;p16"/>
          <p:cNvSpPr txBox="1"/>
          <p:nvPr/>
        </p:nvSpPr>
        <p:spPr>
          <a:xfrm>
            <a:off x="6609372" y="2955813"/>
            <a:ext cx="3543300" cy="70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000" u="none" cap="none" strike="noStrike">
                <a:solidFill>
                  <a:srgbClr val="FFFFFF"/>
                </a:solidFill>
                <a:latin typeface="Arial"/>
                <a:ea typeface="Arial"/>
                <a:cs typeface="Arial"/>
                <a:sym typeface="Arial"/>
              </a:rPr>
              <a:t>Approx.</a:t>
            </a:r>
            <a:endParaRPr/>
          </a:p>
          <a:p>
            <a:pPr indent="0" lvl="0" marL="0" marR="0" rtl="0" algn="l">
              <a:spcBef>
                <a:spcPts val="0"/>
              </a:spcBef>
              <a:spcAft>
                <a:spcPts val="0"/>
              </a:spcAft>
              <a:buNone/>
            </a:pPr>
            <a:r>
              <a:rPr lang="en-US" sz="2000">
                <a:solidFill>
                  <a:srgbClr val="FFFFFF"/>
                </a:solidFill>
              </a:rPr>
              <a:t>30</a:t>
            </a:r>
            <a:r>
              <a:rPr lang="en-US" sz="2000">
                <a:solidFill>
                  <a:srgbClr val="FFFFFF"/>
                </a:solidFill>
                <a:latin typeface="Arial"/>
                <a:ea typeface="Arial"/>
                <a:cs typeface="Arial"/>
                <a:sym typeface="Arial"/>
              </a:rPr>
              <a:t> min.  </a:t>
            </a:r>
            <a:endParaRPr sz="2000">
              <a:solidFill>
                <a:srgbClr val="FFFFFF"/>
              </a:solidFill>
              <a:latin typeface="Arial"/>
              <a:ea typeface="Arial"/>
              <a:cs typeface="Arial"/>
              <a:sym typeface="Arial"/>
            </a:endParaRPr>
          </a:p>
        </p:txBody>
      </p:sp>
      <p:sp>
        <p:nvSpPr>
          <p:cNvPr id="131" name="Google Shape;131;p16"/>
          <p:cNvSpPr txBox="1"/>
          <p:nvPr/>
        </p:nvSpPr>
        <p:spPr>
          <a:xfrm>
            <a:off x="2334750" y="1134325"/>
            <a:ext cx="3965400" cy="1333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3200">
                <a:solidFill>
                  <a:srgbClr val="FFFFFF"/>
                </a:solidFill>
              </a:rPr>
              <a:t>Presentation</a:t>
            </a:r>
            <a:endParaRPr sz="3200">
              <a:solidFill>
                <a:srgbClr val="FFFFFF"/>
              </a:solidFill>
            </a:endParaRPr>
          </a:p>
          <a:p>
            <a:pPr indent="-342900" lvl="0" marL="457200" rtl="0" algn="l">
              <a:spcBef>
                <a:spcPts val="0"/>
              </a:spcBef>
              <a:spcAft>
                <a:spcPts val="0"/>
              </a:spcAft>
              <a:buClr>
                <a:srgbClr val="FFFFFF"/>
              </a:buClr>
              <a:buSzPts val="1800"/>
              <a:buChar char="●"/>
            </a:pPr>
            <a:r>
              <a:rPr lang="en-US" sz="1800">
                <a:solidFill>
                  <a:srgbClr val="FFFFFF"/>
                </a:solidFill>
              </a:rPr>
              <a:t>How the decision was made</a:t>
            </a:r>
            <a:endParaRPr sz="1800">
              <a:solidFill>
                <a:srgbClr val="FFFFFF"/>
              </a:solidFill>
            </a:endParaRPr>
          </a:p>
          <a:p>
            <a:pPr indent="-342900" lvl="0" marL="457200" rtl="0" algn="l">
              <a:spcBef>
                <a:spcPts val="0"/>
              </a:spcBef>
              <a:spcAft>
                <a:spcPts val="0"/>
              </a:spcAft>
              <a:buClr>
                <a:srgbClr val="FFFFFF"/>
              </a:buClr>
              <a:buSzPts val="1800"/>
              <a:buChar char="●"/>
            </a:pPr>
            <a:r>
              <a:rPr lang="en-US" sz="1800">
                <a:solidFill>
                  <a:srgbClr val="FFFFFF"/>
                </a:solidFill>
              </a:rPr>
              <a:t>Workplace Safety Concerns</a:t>
            </a:r>
            <a:endParaRPr sz="1800">
              <a:solidFill>
                <a:srgbClr val="FFFFFF"/>
              </a:solidFill>
            </a:endParaRPr>
          </a:p>
          <a:p>
            <a:pPr indent="0" lvl="0" marL="0" marR="0" rtl="0" algn="l">
              <a:lnSpc>
                <a:spcPct val="100000"/>
              </a:lnSpc>
              <a:spcBef>
                <a:spcPts val="0"/>
              </a:spcBef>
              <a:spcAft>
                <a:spcPts val="0"/>
              </a:spcAft>
              <a:buNone/>
            </a:pPr>
            <a:r>
              <a:t/>
            </a:r>
            <a:endParaRPr sz="3200">
              <a:solidFill>
                <a:srgbClr val="FFFFFF"/>
              </a:solidFill>
            </a:endParaRPr>
          </a:p>
        </p:txBody>
      </p:sp>
      <p:sp>
        <p:nvSpPr>
          <p:cNvPr id="132" name="Google Shape;132;p16"/>
          <p:cNvSpPr/>
          <p:nvPr/>
        </p:nvSpPr>
        <p:spPr>
          <a:xfrm>
            <a:off x="6071550" y="1336975"/>
            <a:ext cx="171300" cy="928200"/>
          </a:xfrm>
          <a:prstGeom prst="rightBracket">
            <a:avLst>
              <a:gd fmla="val 8333" name="adj"/>
            </a:avLst>
          </a:prstGeom>
          <a:noFill/>
          <a:ln cap="flat" cmpd="sng" w="571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sp>
        <p:nvSpPr>
          <p:cNvPr id="133" name="Google Shape;133;p16"/>
          <p:cNvSpPr txBox="1"/>
          <p:nvPr/>
        </p:nvSpPr>
        <p:spPr>
          <a:xfrm>
            <a:off x="6512897" y="1447075"/>
            <a:ext cx="3543300" cy="70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FFFFFF"/>
                </a:solidFill>
                <a:latin typeface="Arial"/>
                <a:ea typeface="Arial"/>
                <a:cs typeface="Arial"/>
                <a:sym typeface="Arial"/>
              </a:rPr>
              <a:t>Approx.</a:t>
            </a:r>
            <a:endParaRPr/>
          </a:p>
          <a:p>
            <a:pPr indent="0" lvl="0" marL="0" marR="0" rtl="0" algn="l">
              <a:spcBef>
                <a:spcPts val="0"/>
              </a:spcBef>
              <a:spcAft>
                <a:spcPts val="0"/>
              </a:spcAft>
              <a:buNone/>
            </a:pPr>
            <a:r>
              <a:rPr lang="en-US" sz="2000">
                <a:solidFill>
                  <a:srgbClr val="FFFFFF"/>
                </a:solidFill>
              </a:rPr>
              <a:t>15</a:t>
            </a:r>
            <a:r>
              <a:rPr lang="en-US" sz="2000">
                <a:solidFill>
                  <a:srgbClr val="FFFFFF"/>
                </a:solidFill>
                <a:latin typeface="Arial"/>
                <a:ea typeface="Arial"/>
                <a:cs typeface="Arial"/>
                <a:sym typeface="Arial"/>
              </a:rPr>
              <a:t> min.  </a:t>
            </a:r>
            <a:endParaRPr sz="2000">
              <a:solidFill>
                <a:srgbClr val="FFFFFF"/>
              </a:solidFill>
              <a:latin typeface="Arial"/>
              <a:ea typeface="Arial"/>
              <a:cs typeface="Arial"/>
              <a:sym typeface="Arial"/>
            </a:endParaRPr>
          </a:p>
        </p:txBody>
      </p:sp>
      <p:sp>
        <p:nvSpPr>
          <p:cNvPr id="134" name="Google Shape;134;p16"/>
          <p:cNvSpPr txBox="1"/>
          <p:nvPr/>
        </p:nvSpPr>
        <p:spPr>
          <a:xfrm>
            <a:off x="2334750" y="2643075"/>
            <a:ext cx="3965400" cy="1333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3200">
                <a:solidFill>
                  <a:srgbClr val="FFFFFF"/>
                </a:solidFill>
              </a:rPr>
              <a:t>Breakout Rooms</a:t>
            </a:r>
            <a:endParaRPr sz="3200">
              <a:solidFill>
                <a:srgbClr val="FFFFFF"/>
              </a:solidFill>
            </a:endParaRPr>
          </a:p>
          <a:p>
            <a:pPr indent="-342900" lvl="0" marL="457200" rtl="0" algn="l">
              <a:spcBef>
                <a:spcPts val="0"/>
              </a:spcBef>
              <a:spcAft>
                <a:spcPts val="0"/>
              </a:spcAft>
              <a:buClr>
                <a:srgbClr val="FFFFFF"/>
              </a:buClr>
              <a:buSzPts val="1800"/>
              <a:buChar char="●"/>
            </a:pPr>
            <a:r>
              <a:rPr lang="en-US" sz="1800">
                <a:solidFill>
                  <a:srgbClr val="FFFFFF"/>
                </a:solidFill>
              </a:rPr>
              <a:t>Grouped by interest</a:t>
            </a:r>
            <a:endParaRPr sz="1800">
              <a:solidFill>
                <a:srgbClr val="FFFFFF"/>
              </a:solidFill>
            </a:endParaRPr>
          </a:p>
          <a:p>
            <a:pPr indent="-342900" lvl="0" marL="457200" rtl="0" algn="l">
              <a:spcBef>
                <a:spcPts val="0"/>
              </a:spcBef>
              <a:spcAft>
                <a:spcPts val="0"/>
              </a:spcAft>
              <a:buClr>
                <a:srgbClr val="FFFFFF"/>
              </a:buClr>
              <a:buSzPts val="1800"/>
              <a:buChar char="●"/>
            </a:pPr>
            <a:r>
              <a:rPr lang="en-US" sz="1800">
                <a:solidFill>
                  <a:srgbClr val="FFFFFF"/>
                </a:solidFill>
              </a:rPr>
              <a:t>Jamboards for reporting out</a:t>
            </a:r>
            <a:endParaRPr sz="1800">
              <a:solidFill>
                <a:srgbClr val="FFFFFF"/>
              </a:solidFill>
            </a:endParaRPr>
          </a:p>
          <a:p>
            <a:pPr indent="0" lvl="0" marL="0" marR="0" rtl="0" algn="l">
              <a:lnSpc>
                <a:spcPct val="100000"/>
              </a:lnSpc>
              <a:spcBef>
                <a:spcPts val="0"/>
              </a:spcBef>
              <a:spcAft>
                <a:spcPts val="0"/>
              </a:spcAft>
              <a:buNone/>
            </a:pPr>
            <a:r>
              <a:t/>
            </a:r>
            <a:endParaRPr sz="3200">
              <a:solidFill>
                <a:srgbClr val="FFFFFF"/>
              </a:solidFill>
            </a:endParaRPr>
          </a:p>
        </p:txBody>
      </p:sp>
      <p:sp>
        <p:nvSpPr>
          <p:cNvPr id="135" name="Google Shape;135;p16"/>
          <p:cNvSpPr/>
          <p:nvPr/>
        </p:nvSpPr>
        <p:spPr>
          <a:xfrm>
            <a:off x="6117450" y="4276075"/>
            <a:ext cx="171300" cy="563400"/>
          </a:xfrm>
          <a:prstGeom prst="rightBracket">
            <a:avLst>
              <a:gd fmla="val 8333" name="adj"/>
            </a:avLst>
          </a:prstGeom>
          <a:noFill/>
          <a:ln cap="flat" cmpd="sng" w="571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sp>
        <p:nvSpPr>
          <p:cNvPr id="136" name="Google Shape;136;p16"/>
          <p:cNvSpPr txBox="1"/>
          <p:nvPr/>
        </p:nvSpPr>
        <p:spPr>
          <a:xfrm>
            <a:off x="6609385" y="4247038"/>
            <a:ext cx="3543300" cy="70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000" u="none" cap="none" strike="noStrike">
                <a:solidFill>
                  <a:srgbClr val="FFFFFF"/>
                </a:solidFill>
                <a:latin typeface="Arial"/>
                <a:ea typeface="Arial"/>
                <a:cs typeface="Arial"/>
                <a:sym typeface="Arial"/>
              </a:rPr>
              <a:t>Approx.</a:t>
            </a:r>
            <a:endParaRPr/>
          </a:p>
          <a:p>
            <a:pPr indent="0" lvl="0" marL="0" marR="0" rtl="0" algn="l">
              <a:spcBef>
                <a:spcPts val="0"/>
              </a:spcBef>
              <a:spcAft>
                <a:spcPts val="0"/>
              </a:spcAft>
              <a:buNone/>
            </a:pPr>
            <a:r>
              <a:rPr lang="en-US" sz="2000">
                <a:solidFill>
                  <a:srgbClr val="FFFFFF"/>
                </a:solidFill>
              </a:rPr>
              <a:t>5</a:t>
            </a:r>
            <a:r>
              <a:rPr lang="en-US" sz="2000">
                <a:solidFill>
                  <a:srgbClr val="FFFFFF"/>
                </a:solidFill>
                <a:latin typeface="Arial"/>
                <a:ea typeface="Arial"/>
                <a:cs typeface="Arial"/>
                <a:sym typeface="Arial"/>
              </a:rPr>
              <a:t> min.  </a:t>
            </a:r>
            <a:endParaRPr sz="2000">
              <a:solidFill>
                <a:srgbClr val="FFFFFF"/>
              </a:solidFill>
              <a:latin typeface="Arial"/>
              <a:ea typeface="Arial"/>
              <a:cs typeface="Arial"/>
              <a:sym typeface="Arial"/>
            </a:endParaRPr>
          </a:p>
        </p:txBody>
      </p:sp>
      <p:sp>
        <p:nvSpPr>
          <p:cNvPr id="137" name="Google Shape;137;p16"/>
          <p:cNvSpPr txBox="1"/>
          <p:nvPr/>
        </p:nvSpPr>
        <p:spPr>
          <a:xfrm>
            <a:off x="2371600" y="4278850"/>
            <a:ext cx="3871200" cy="501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3200">
                <a:solidFill>
                  <a:srgbClr val="FFFFFF"/>
                </a:solidFill>
              </a:rPr>
              <a:t>Reflection &amp; Review</a:t>
            </a:r>
            <a:endParaRPr sz="1800">
              <a:solidFill>
                <a:srgbClr val="FFFFFF"/>
              </a:solidFill>
            </a:endParaRPr>
          </a:p>
          <a:p>
            <a:pPr indent="0" lvl="0" marL="0" marR="0" rtl="0" algn="l">
              <a:lnSpc>
                <a:spcPct val="100000"/>
              </a:lnSpc>
              <a:spcBef>
                <a:spcPts val="0"/>
              </a:spcBef>
              <a:spcAft>
                <a:spcPts val="0"/>
              </a:spcAft>
              <a:buNone/>
            </a:pPr>
            <a:r>
              <a:t/>
            </a:r>
            <a:endParaRPr sz="3200">
              <a:solidFill>
                <a:srgbClr val="FFFFFF"/>
              </a:solidFill>
            </a:endParaRPr>
          </a:p>
        </p:txBody>
      </p:sp>
      <p:sp>
        <p:nvSpPr>
          <p:cNvPr id="138" name="Google Shape;138;p16"/>
          <p:cNvSpPr/>
          <p:nvPr/>
        </p:nvSpPr>
        <p:spPr>
          <a:xfrm>
            <a:off x="6117450" y="5138976"/>
            <a:ext cx="171300" cy="881100"/>
          </a:xfrm>
          <a:prstGeom prst="rightBracket">
            <a:avLst>
              <a:gd fmla="val 8333" name="adj"/>
            </a:avLst>
          </a:prstGeom>
          <a:noFill/>
          <a:ln cap="flat" cmpd="sng" w="571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sp>
        <p:nvSpPr>
          <p:cNvPr id="139" name="Google Shape;139;p16"/>
          <p:cNvSpPr txBox="1"/>
          <p:nvPr/>
        </p:nvSpPr>
        <p:spPr>
          <a:xfrm>
            <a:off x="6618747" y="5225513"/>
            <a:ext cx="3543300" cy="70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000" u="none" cap="none" strike="noStrike">
                <a:solidFill>
                  <a:srgbClr val="FFFFFF"/>
                </a:solidFill>
                <a:latin typeface="Arial"/>
                <a:ea typeface="Arial"/>
                <a:cs typeface="Arial"/>
                <a:sym typeface="Arial"/>
              </a:rPr>
              <a:t>Approx.</a:t>
            </a:r>
            <a:endParaRPr/>
          </a:p>
          <a:p>
            <a:pPr indent="0" lvl="0" marL="0" marR="0" rtl="0" algn="l">
              <a:spcBef>
                <a:spcPts val="0"/>
              </a:spcBef>
              <a:spcAft>
                <a:spcPts val="0"/>
              </a:spcAft>
              <a:buNone/>
            </a:pPr>
            <a:r>
              <a:rPr lang="en-US" sz="2000">
                <a:solidFill>
                  <a:srgbClr val="FFFFFF"/>
                </a:solidFill>
              </a:rPr>
              <a:t>10</a:t>
            </a:r>
            <a:r>
              <a:rPr lang="en-US" sz="2000">
                <a:solidFill>
                  <a:srgbClr val="FFFFFF"/>
                </a:solidFill>
                <a:latin typeface="Arial"/>
                <a:ea typeface="Arial"/>
                <a:cs typeface="Arial"/>
                <a:sym typeface="Arial"/>
              </a:rPr>
              <a:t> min.  </a:t>
            </a:r>
            <a:endParaRPr sz="2000">
              <a:solidFill>
                <a:srgbClr val="FFFFFF"/>
              </a:solidFill>
              <a:latin typeface="Arial"/>
              <a:ea typeface="Arial"/>
              <a:cs typeface="Arial"/>
              <a:sym typeface="Arial"/>
            </a:endParaRPr>
          </a:p>
        </p:txBody>
      </p:sp>
      <p:sp>
        <p:nvSpPr>
          <p:cNvPr id="140" name="Google Shape;140;p16"/>
          <p:cNvSpPr txBox="1"/>
          <p:nvPr/>
        </p:nvSpPr>
        <p:spPr>
          <a:xfrm>
            <a:off x="2380963" y="5257325"/>
            <a:ext cx="3965400" cy="501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3200">
                <a:solidFill>
                  <a:srgbClr val="FFFFFF"/>
                </a:solidFill>
              </a:rPr>
              <a:t>Next Steps</a:t>
            </a:r>
            <a:endParaRPr sz="1800">
              <a:solidFill>
                <a:srgbClr val="FFFFFF"/>
              </a:solidFill>
            </a:endParaRPr>
          </a:p>
          <a:p>
            <a:pPr indent="0" lvl="0" marL="0" marR="0" rtl="0" algn="l">
              <a:lnSpc>
                <a:spcPct val="100000"/>
              </a:lnSpc>
              <a:spcBef>
                <a:spcPts val="0"/>
              </a:spcBef>
              <a:spcAft>
                <a:spcPts val="0"/>
              </a:spcAft>
              <a:buNone/>
            </a:pPr>
            <a:r>
              <a:t/>
            </a:r>
            <a:endParaRPr sz="3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45" name="Shape 145"/>
        <p:cNvGrpSpPr/>
        <p:nvPr/>
      </p:nvGrpSpPr>
      <p:grpSpPr>
        <a:xfrm>
          <a:off x="0" y="0"/>
          <a:ext cx="0" cy="0"/>
          <a:chOff x="0" y="0"/>
          <a:chExt cx="0" cy="0"/>
        </a:xfrm>
      </p:grpSpPr>
      <p:pic>
        <p:nvPicPr>
          <p:cNvPr id="146" name="Google Shape;146;p17"/>
          <p:cNvPicPr preferRelativeResize="0"/>
          <p:nvPr/>
        </p:nvPicPr>
        <p:blipFill>
          <a:blip r:embed="rId3">
            <a:alphaModFix/>
          </a:blip>
          <a:stretch>
            <a:fillRect/>
          </a:stretch>
        </p:blipFill>
        <p:spPr>
          <a:xfrm>
            <a:off x="0" y="5944325"/>
            <a:ext cx="12192000" cy="913675"/>
          </a:xfrm>
          <a:prstGeom prst="rect">
            <a:avLst/>
          </a:prstGeom>
          <a:noFill/>
          <a:ln>
            <a:noFill/>
          </a:ln>
        </p:spPr>
      </p:pic>
      <p:sp>
        <p:nvSpPr>
          <p:cNvPr id="147" name="Google Shape;147;p17"/>
          <p:cNvSpPr txBox="1"/>
          <p:nvPr/>
        </p:nvSpPr>
        <p:spPr>
          <a:xfrm>
            <a:off x="501225" y="183256"/>
            <a:ext cx="9144000" cy="9669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4400"/>
              <a:buFont typeface="Open Sans"/>
              <a:buNone/>
            </a:pPr>
            <a:r>
              <a:rPr b="1" lang="en-US" sz="4400">
                <a:solidFill>
                  <a:schemeClr val="dk1"/>
                </a:solidFill>
                <a:latin typeface="Open Sans"/>
                <a:ea typeface="Open Sans"/>
                <a:cs typeface="Open Sans"/>
                <a:sym typeface="Open Sans"/>
              </a:rPr>
              <a:t>How the decision was made</a:t>
            </a:r>
            <a:endParaRPr>
              <a:solidFill>
                <a:schemeClr val="dk1"/>
              </a:solidFill>
            </a:endParaRPr>
          </a:p>
        </p:txBody>
      </p:sp>
      <p:sp>
        <p:nvSpPr>
          <p:cNvPr id="148" name="Google Shape;148;p17"/>
          <p:cNvSpPr txBox="1"/>
          <p:nvPr/>
        </p:nvSpPr>
        <p:spPr>
          <a:xfrm>
            <a:off x="657125" y="1361150"/>
            <a:ext cx="10356900" cy="4313700"/>
          </a:xfrm>
          <a:prstGeom prst="rect">
            <a:avLst/>
          </a:prstGeom>
          <a:noFill/>
          <a:ln>
            <a:noFill/>
          </a:ln>
        </p:spPr>
        <p:txBody>
          <a:bodyPr anchorCtr="0" anchor="t" bIns="45700" lIns="91425" spcFirstLastPara="1" rIns="91425" wrap="square" tIns="45700">
            <a:normAutofit/>
          </a:bodyPr>
          <a:lstStyle/>
          <a:p>
            <a:pPr indent="-203200" lvl="0" marL="228600" marR="0" rtl="0" algn="l">
              <a:lnSpc>
                <a:spcPct val="100000"/>
              </a:lnSpc>
              <a:spcBef>
                <a:spcPts val="0"/>
              </a:spcBef>
              <a:spcAft>
                <a:spcPts val="0"/>
              </a:spcAft>
              <a:buClr>
                <a:schemeClr val="dk1"/>
              </a:buClr>
              <a:buSzPts val="2400"/>
              <a:buFont typeface="Arial"/>
              <a:buChar char="•"/>
            </a:pPr>
            <a:r>
              <a:rPr lang="en-US" sz="2400">
                <a:solidFill>
                  <a:schemeClr val="dk1"/>
                </a:solidFill>
                <a:latin typeface="Open Sans"/>
                <a:ea typeface="Open Sans"/>
                <a:cs typeface="Open Sans"/>
                <a:sym typeface="Open Sans"/>
              </a:rPr>
              <a:t>Management had indicated as recently as last Thursday (3/3):</a:t>
            </a:r>
            <a:endParaRPr sz="2400">
              <a:solidFill>
                <a:schemeClr val="dk1"/>
              </a:solidFill>
              <a:latin typeface="Open Sans"/>
              <a:ea typeface="Open Sans"/>
              <a:cs typeface="Open Sans"/>
              <a:sym typeface="Open Sans"/>
            </a:endParaRPr>
          </a:p>
          <a:p>
            <a:pPr indent="-381000" lvl="1" marL="914400" marR="0" rtl="0" algn="l">
              <a:lnSpc>
                <a:spcPct val="100000"/>
              </a:lnSpc>
              <a:spcBef>
                <a:spcPts val="0"/>
              </a:spcBef>
              <a:spcAft>
                <a:spcPts val="0"/>
              </a:spcAft>
              <a:buClr>
                <a:schemeClr val="dk1"/>
              </a:buClr>
              <a:buSzPts val="2400"/>
              <a:buFont typeface="Arial"/>
              <a:buChar char="○"/>
            </a:pPr>
            <a:r>
              <a:rPr lang="en-US" sz="2400">
                <a:solidFill>
                  <a:schemeClr val="dk1"/>
                </a:solidFill>
                <a:latin typeface="Open Sans"/>
                <a:ea typeface="Open Sans"/>
                <a:cs typeface="Open Sans"/>
                <a:sym typeface="Open Sans"/>
              </a:rPr>
              <a:t>no decision had been made yet</a:t>
            </a:r>
            <a:endParaRPr sz="2400">
              <a:solidFill>
                <a:schemeClr val="dk1"/>
              </a:solidFill>
              <a:latin typeface="Open Sans"/>
              <a:ea typeface="Open Sans"/>
              <a:cs typeface="Open Sans"/>
              <a:sym typeface="Open Sans"/>
            </a:endParaRPr>
          </a:p>
          <a:p>
            <a:pPr indent="-381000" lvl="1" marL="914400" marR="0" rtl="0" algn="l">
              <a:lnSpc>
                <a:spcPct val="100000"/>
              </a:lnSpc>
              <a:spcBef>
                <a:spcPts val="0"/>
              </a:spcBef>
              <a:spcAft>
                <a:spcPts val="0"/>
              </a:spcAft>
              <a:buClr>
                <a:schemeClr val="dk1"/>
              </a:buClr>
              <a:buSzPts val="2400"/>
              <a:buFont typeface="Arial"/>
              <a:buChar char="○"/>
            </a:pPr>
            <a:r>
              <a:rPr lang="en-US" sz="2400">
                <a:solidFill>
                  <a:schemeClr val="dk1"/>
                </a:solidFill>
                <a:latin typeface="Open Sans"/>
                <a:ea typeface="Open Sans"/>
                <a:cs typeface="Open Sans"/>
                <a:sym typeface="Open Sans"/>
              </a:rPr>
              <a:t>there would be fair warning</a:t>
            </a:r>
            <a:endParaRPr sz="2400">
              <a:solidFill>
                <a:schemeClr val="dk1"/>
              </a:solidFill>
              <a:latin typeface="Open Sans"/>
              <a:ea typeface="Open Sans"/>
              <a:cs typeface="Open Sans"/>
              <a:sym typeface="Open Sans"/>
            </a:endParaRPr>
          </a:p>
          <a:p>
            <a:pPr indent="-381000" lvl="1" marL="914400" marR="0" rtl="0" algn="l">
              <a:lnSpc>
                <a:spcPct val="100000"/>
              </a:lnSpc>
              <a:spcBef>
                <a:spcPts val="0"/>
              </a:spcBef>
              <a:spcAft>
                <a:spcPts val="0"/>
              </a:spcAft>
              <a:buClr>
                <a:schemeClr val="dk1"/>
              </a:buClr>
              <a:buSzPts val="2400"/>
              <a:buFont typeface="Arial"/>
              <a:buChar char="○"/>
            </a:pPr>
            <a:r>
              <a:rPr lang="en-US" sz="2400">
                <a:solidFill>
                  <a:schemeClr val="dk1"/>
                </a:solidFill>
                <a:latin typeface="Open Sans"/>
                <a:ea typeface="Open Sans"/>
                <a:cs typeface="Open Sans"/>
                <a:sym typeface="Open Sans"/>
              </a:rPr>
              <a:t>their idea on timing was early April</a:t>
            </a:r>
            <a:endParaRPr sz="2400">
              <a:solidFill>
                <a:schemeClr val="dk1"/>
              </a:solidFill>
            </a:endParaRPr>
          </a:p>
          <a:p>
            <a:pPr indent="-203200" lvl="0" marL="228600" marR="0" rtl="0" algn="l">
              <a:lnSpc>
                <a:spcPct val="100000"/>
              </a:lnSpc>
              <a:spcBef>
                <a:spcPts val="1000"/>
              </a:spcBef>
              <a:spcAft>
                <a:spcPts val="0"/>
              </a:spcAft>
              <a:buClr>
                <a:schemeClr val="dk1"/>
              </a:buClr>
              <a:buSzPts val="2400"/>
              <a:buFont typeface="Arial"/>
              <a:buChar char="•"/>
            </a:pPr>
            <a:r>
              <a:rPr lang="en-US" sz="2400">
                <a:solidFill>
                  <a:schemeClr val="dk1"/>
                </a:solidFill>
                <a:latin typeface="Open Sans"/>
                <a:ea typeface="Open Sans"/>
                <a:cs typeface="Open Sans"/>
                <a:sym typeface="Open Sans"/>
              </a:rPr>
              <a:t>On Tuesday — two hours warning that the notice would be going out</a:t>
            </a:r>
            <a:endParaRPr sz="2400">
              <a:solidFill>
                <a:schemeClr val="dk1"/>
              </a:solidFill>
              <a:latin typeface="Open Sans"/>
              <a:ea typeface="Open Sans"/>
              <a:cs typeface="Open Sans"/>
              <a:sym typeface="Open Sans"/>
            </a:endParaRPr>
          </a:p>
          <a:p>
            <a:pPr indent="-203200" lvl="0" marL="228600" marR="0" rtl="0" algn="l">
              <a:lnSpc>
                <a:spcPct val="100000"/>
              </a:lnSpc>
              <a:spcBef>
                <a:spcPts val="1000"/>
              </a:spcBef>
              <a:spcAft>
                <a:spcPts val="0"/>
              </a:spcAft>
              <a:buClr>
                <a:schemeClr val="dk1"/>
              </a:buClr>
              <a:buSzPts val="2400"/>
              <a:buFont typeface="Open Sans"/>
              <a:buChar char="•"/>
            </a:pPr>
            <a:r>
              <a:rPr lang="en-US" sz="2400">
                <a:solidFill>
                  <a:schemeClr val="dk1"/>
                </a:solidFill>
                <a:latin typeface="Open Sans"/>
                <a:ea typeface="Open Sans"/>
                <a:cs typeface="Open Sans"/>
                <a:sym typeface="Open Sans"/>
              </a:rPr>
              <a:t>Management has refused to tell us who was involved in the decision</a:t>
            </a:r>
            <a:endParaRPr sz="2400">
              <a:solidFill>
                <a:schemeClr val="dk1"/>
              </a:solidFill>
              <a:latin typeface="Open Sans"/>
              <a:ea typeface="Open Sans"/>
              <a:cs typeface="Open Sans"/>
              <a:sym typeface="Open Sans"/>
            </a:endParaRPr>
          </a:p>
          <a:p>
            <a:pPr indent="-203200" lvl="0" marL="228600" marR="0" rtl="0" algn="l">
              <a:lnSpc>
                <a:spcPct val="100000"/>
              </a:lnSpc>
              <a:spcBef>
                <a:spcPts val="1000"/>
              </a:spcBef>
              <a:spcAft>
                <a:spcPts val="0"/>
              </a:spcAft>
              <a:buClr>
                <a:schemeClr val="dk1"/>
              </a:buClr>
              <a:buSzPts val="2400"/>
              <a:buFont typeface="Arial"/>
              <a:buChar char="•"/>
            </a:pPr>
            <a:r>
              <a:rPr lang="en-US" sz="2400">
                <a:solidFill>
                  <a:schemeClr val="dk1"/>
                </a:solidFill>
                <a:latin typeface="Open Sans"/>
                <a:ea typeface="Open Sans"/>
                <a:cs typeface="Open Sans"/>
                <a:sym typeface="Open Sans"/>
              </a:rPr>
              <a:t>Key people providing services to the community were not notified</a:t>
            </a:r>
            <a:endParaRPr sz="2400">
              <a:solidFill>
                <a:schemeClr val="dk1"/>
              </a:solidFill>
            </a:endParaRPr>
          </a:p>
        </p:txBody>
      </p:sp>
      <p:pic>
        <p:nvPicPr>
          <p:cNvPr descr="Professional Staff Union logo" id="149" name="Google Shape;149;p17"/>
          <p:cNvPicPr preferRelativeResize="0"/>
          <p:nvPr/>
        </p:nvPicPr>
        <p:blipFill rotWithShape="1">
          <a:blip r:embed="rId4">
            <a:alphaModFix/>
          </a:blip>
          <a:srcRect b="0" l="0" r="0" t="0"/>
          <a:stretch/>
        </p:blipFill>
        <p:spPr>
          <a:xfrm>
            <a:off x="5460600" y="6079018"/>
            <a:ext cx="2344638" cy="644291"/>
          </a:xfrm>
          <a:prstGeom prst="rect">
            <a:avLst/>
          </a:prstGeom>
          <a:noFill/>
          <a:ln>
            <a:noFill/>
          </a:ln>
        </p:spPr>
      </p:pic>
      <p:pic>
        <p:nvPicPr>
          <p:cNvPr id="150" name="Google Shape;150;p17"/>
          <p:cNvPicPr preferRelativeResize="0"/>
          <p:nvPr/>
        </p:nvPicPr>
        <p:blipFill rotWithShape="1">
          <a:blip r:embed="rId5">
            <a:alphaModFix/>
          </a:blip>
          <a:srcRect b="0" l="10059" r="10106" t="0"/>
          <a:stretch/>
        </p:blipFill>
        <p:spPr>
          <a:xfrm>
            <a:off x="8060058" y="6079012"/>
            <a:ext cx="4022042" cy="644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55" name="Shape 155"/>
        <p:cNvGrpSpPr/>
        <p:nvPr/>
      </p:nvGrpSpPr>
      <p:grpSpPr>
        <a:xfrm>
          <a:off x="0" y="0"/>
          <a:ext cx="0" cy="0"/>
          <a:chOff x="0" y="0"/>
          <a:chExt cx="0" cy="0"/>
        </a:xfrm>
      </p:grpSpPr>
      <p:pic>
        <p:nvPicPr>
          <p:cNvPr id="156" name="Google Shape;156;p18"/>
          <p:cNvPicPr preferRelativeResize="0"/>
          <p:nvPr/>
        </p:nvPicPr>
        <p:blipFill>
          <a:blip r:embed="rId3">
            <a:alphaModFix/>
          </a:blip>
          <a:stretch>
            <a:fillRect/>
          </a:stretch>
        </p:blipFill>
        <p:spPr>
          <a:xfrm>
            <a:off x="0" y="5944325"/>
            <a:ext cx="12192000" cy="913675"/>
          </a:xfrm>
          <a:prstGeom prst="rect">
            <a:avLst/>
          </a:prstGeom>
          <a:noFill/>
          <a:ln>
            <a:noFill/>
          </a:ln>
        </p:spPr>
      </p:pic>
      <p:sp>
        <p:nvSpPr>
          <p:cNvPr id="157" name="Google Shape;157;p18"/>
          <p:cNvSpPr txBox="1"/>
          <p:nvPr/>
        </p:nvSpPr>
        <p:spPr>
          <a:xfrm>
            <a:off x="501225" y="183256"/>
            <a:ext cx="9144000" cy="9669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4400"/>
              <a:buFont typeface="Open Sans"/>
              <a:buNone/>
            </a:pPr>
            <a:r>
              <a:rPr b="1" lang="en-US" sz="4400">
                <a:solidFill>
                  <a:schemeClr val="dk1"/>
                </a:solidFill>
                <a:latin typeface="Open Sans"/>
                <a:ea typeface="Open Sans"/>
                <a:cs typeface="Open Sans"/>
                <a:sym typeface="Open Sans"/>
              </a:rPr>
              <a:t>Workplace Safety Concerns</a:t>
            </a:r>
            <a:endParaRPr>
              <a:solidFill>
                <a:schemeClr val="dk1"/>
              </a:solidFill>
            </a:endParaRPr>
          </a:p>
        </p:txBody>
      </p:sp>
      <p:sp>
        <p:nvSpPr>
          <p:cNvPr id="158" name="Google Shape;158;p18"/>
          <p:cNvSpPr txBox="1"/>
          <p:nvPr/>
        </p:nvSpPr>
        <p:spPr>
          <a:xfrm>
            <a:off x="657125" y="1361154"/>
            <a:ext cx="9144000" cy="4325400"/>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115000"/>
              </a:lnSpc>
              <a:spcBef>
                <a:spcPts val="0"/>
              </a:spcBef>
              <a:spcAft>
                <a:spcPts val="0"/>
              </a:spcAft>
              <a:buClr>
                <a:schemeClr val="dk1"/>
              </a:buClr>
              <a:buSzPts val="2800"/>
              <a:buFont typeface="Arial"/>
              <a:buChar char="•"/>
            </a:pPr>
            <a:r>
              <a:rPr lang="en-US" sz="2800">
                <a:solidFill>
                  <a:schemeClr val="dk1"/>
                </a:solidFill>
                <a:latin typeface="Open Sans"/>
                <a:ea typeface="Open Sans"/>
                <a:cs typeface="Open Sans"/>
                <a:sym typeface="Open Sans"/>
              </a:rPr>
              <a:t>When working conditions change or become unsafe for any group of members, we need to have a conversation and make adjustments</a:t>
            </a:r>
            <a:endParaRPr>
              <a:solidFill>
                <a:schemeClr val="dk1"/>
              </a:solidFill>
            </a:endParaRPr>
          </a:p>
          <a:p>
            <a:pPr indent="-228600" lvl="0" marL="228600" marR="0" rtl="0" algn="l">
              <a:lnSpc>
                <a:spcPct val="115000"/>
              </a:lnSpc>
              <a:spcBef>
                <a:spcPts val="1000"/>
              </a:spcBef>
              <a:spcAft>
                <a:spcPts val="0"/>
              </a:spcAft>
              <a:buClr>
                <a:schemeClr val="dk1"/>
              </a:buClr>
              <a:buSzPts val="2800"/>
              <a:buFont typeface="Arial"/>
              <a:buChar char="•"/>
            </a:pPr>
            <a:r>
              <a:rPr lang="en-US" sz="2800">
                <a:solidFill>
                  <a:schemeClr val="dk1"/>
                </a:solidFill>
                <a:latin typeface="Open Sans"/>
                <a:ea typeface="Open Sans"/>
                <a:cs typeface="Open Sans"/>
                <a:sym typeface="Open Sans"/>
              </a:rPr>
              <a:t>Specific people who may be impacted:</a:t>
            </a:r>
            <a:endParaRPr sz="2800">
              <a:solidFill>
                <a:schemeClr val="dk1"/>
              </a:solidFill>
              <a:latin typeface="Open Sans"/>
              <a:ea typeface="Open Sans"/>
              <a:cs typeface="Open Sans"/>
              <a:sym typeface="Open Sans"/>
            </a:endParaRPr>
          </a:p>
          <a:p>
            <a:pPr indent="-406400" lvl="1" marL="914400" marR="0" rtl="0" algn="l">
              <a:lnSpc>
                <a:spcPct val="115000"/>
              </a:lnSpc>
              <a:spcBef>
                <a:spcPts val="1000"/>
              </a:spcBef>
              <a:spcAft>
                <a:spcPts val="0"/>
              </a:spcAft>
              <a:buClr>
                <a:schemeClr val="dk1"/>
              </a:buClr>
              <a:buSzPts val="2800"/>
              <a:buFont typeface="Arial"/>
              <a:buChar char="○"/>
            </a:pPr>
            <a:r>
              <a:rPr lang="en-US" sz="2800">
                <a:solidFill>
                  <a:schemeClr val="dk1"/>
                </a:solidFill>
                <a:latin typeface="Open Sans"/>
                <a:ea typeface="Open Sans"/>
                <a:cs typeface="Open Sans"/>
                <a:sym typeface="Open Sans"/>
              </a:rPr>
              <a:t>Immunocompromised or those with family*</a:t>
            </a:r>
            <a:endParaRPr>
              <a:solidFill>
                <a:schemeClr val="dk1"/>
              </a:solidFill>
            </a:endParaRPr>
          </a:p>
          <a:p>
            <a:pPr indent="-406400" lvl="1" marL="914400" marR="0" rtl="0" algn="l">
              <a:lnSpc>
                <a:spcPct val="115000"/>
              </a:lnSpc>
              <a:spcBef>
                <a:spcPts val="1000"/>
              </a:spcBef>
              <a:spcAft>
                <a:spcPts val="0"/>
              </a:spcAft>
              <a:buClr>
                <a:schemeClr val="dk1"/>
              </a:buClr>
              <a:buSzPts val="2800"/>
              <a:buFont typeface="Arial"/>
              <a:buChar char="○"/>
            </a:pPr>
            <a:r>
              <a:rPr lang="en-US" sz="2800">
                <a:solidFill>
                  <a:schemeClr val="dk1"/>
                </a:solidFill>
                <a:latin typeface="Open Sans"/>
                <a:ea typeface="Open Sans"/>
                <a:cs typeface="Open Sans"/>
                <a:sym typeface="Open Sans"/>
              </a:rPr>
              <a:t>Pregnant or those with family</a:t>
            </a:r>
            <a:endParaRPr sz="2800">
              <a:solidFill>
                <a:schemeClr val="dk1"/>
              </a:solidFill>
              <a:latin typeface="Open Sans"/>
              <a:ea typeface="Open Sans"/>
              <a:cs typeface="Open Sans"/>
              <a:sym typeface="Open Sans"/>
            </a:endParaRPr>
          </a:p>
          <a:p>
            <a:pPr indent="-406400" lvl="1" marL="914400" marR="0" rtl="0" algn="l">
              <a:lnSpc>
                <a:spcPct val="115000"/>
              </a:lnSpc>
              <a:spcBef>
                <a:spcPts val="1000"/>
              </a:spcBef>
              <a:spcAft>
                <a:spcPts val="0"/>
              </a:spcAft>
              <a:buClr>
                <a:schemeClr val="dk1"/>
              </a:buClr>
              <a:buSzPts val="2800"/>
              <a:buFont typeface="Open Sans"/>
              <a:buChar char="○"/>
            </a:pPr>
            <a:r>
              <a:rPr lang="en-US" sz="2800">
                <a:solidFill>
                  <a:schemeClr val="dk1"/>
                </a:solidFill>
                <a:latin typeface="Open Sans"/>
                <a:ea typeface="Open Sans"/>
                <a:cs typeface="Open Sans"/>
                <a:sym typeface="Open Sans"/>
              </a:rPr>
              <a:t>Those with unvaccinated children or family</a:t>
            </a:r>
            <a:endParaRPr sz="2800">
              <a:solidFill>
                <a:schemeClr val="dk1"/>
              </a:solidFill>
              <a:latin typeface="Open Sans"/>
              <a:ea typeface="Open Sans"/>
              <a:cs typeface="Open Sans"/>
              <a:sym typeface="Open Sans"/>
            </a:endParaRPr>
          </a:p>
        </p:txBody>
      </p:sp>
      <p:pic>
        <p:nvPicPr>
          <p:cNvPr descr="Professional Staff Union logo" id="159" name="Google Shape;159;p18"/>
          <p:cNvPicPr preferRelativeResize="0"/>
          <p:nvPr/>
        </p:nvPicPr>
        <p:blipFill rotWithShape="1">
          <a:blip r:embed="rId4">
            <a:alphaModFix/>
          </a:blip>
          <a:srcRect b="0" l="0" r="0" t="0"/>
          <a:stretch/>
        </p:blipFill>
        <p:spPr>
          <a:xfrm>
            <a:off x="5460600" y="6079018"/>
            <a:ext cx="2344638" cy="644291"/>
          </a:xfrm>
          <a:prstGeom prst="rect">
            <a:avLst/>
          </a:prstGeom>
          <a:noFill/>
          <a:ln>
            <a:noFill/>
          </a:ln>
        </p:spPr>
      </p:pic>
      <p:pic>
        <p:nvPicPr>
          <p:cNvPr id="160" name="Google Shape;160;p18"/>
          <p:cNvPicPr preferRelativeResize="0"/>
          <p:nvPr/>
        </p:nvPicPr>
        <p:blipFill rotWithShape="1">
          <a:blip r:embed="rId5">
            <a:alphaModFix/>
          </a:blip>
          <a:srcRect b="0" l="10059" r="10106" t="0"/>
          <a:stretch/>
        </p:blipFill>
        <p:spPr>
          <a:xfrm>
            <a:off x="8060058" y="6079012"/>
            <a:ext cx="4022042" cy="644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65" name="Shape 165"/>
        <p:cNvGrpSpPr/>
        <p:nvPr/>
      </p:nvGrpSpPr>
      <p:grpSpPr>
        <a:xfrm>
          <a:off x="0" y="0"/>
          <a:ext cx="0" cy="0"/>
          <a:chOff x="0" y="0"/>
          <a:chExt cx="0" cy="0"/>
        </a:xfrm>
      </p:grpSpPr>
      <p:pic>
        <p:nvPicPr>
          <p:cNvPr id="166" name="Google Shape;166;p19"/>
          <p:cNvPicPr preferRelativeResize="0"/>
          <p:nvPr/>
        </p:nvPicPr>
        <p:blipFill>
          <a:blip r:embed="rId3">
            <a:alphaModFix/>
          </a:blip>
          <a:stretch>
            <a:fillRect/>
          </a:stretch>
        </p:blipFill>
        <p:spPr>
          <a:xfrm>
            <a:off x="0" y="5944325"/>
            <a:ext cx="12192000" cy="913675"/>
          </a:xfrm>
          <a:prstGeom prst="rect">
            <a:avLst/>
          </a:prstGeom>
          <a:noFill/>
          <a:ln>
            <a:noFill/>
          </a:ln>
        </p:spPr>
      </p:pic>
      <p:sp>
        <p:nvSpPr>
          <p:cNvPr id="167" name="Google Shape;167;p19"/>
          <p:cNvSpPr txBox="1"/>
          <p:nvPr/>
        </p:nvSpPr>
        <p:spPr>
          <a:xfrm>
            <a:off x="501225" y="183250"/>
            <a:ext cx="10895700" cy="9669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4400"/>
              <a:buFont typeface="Open Sans"/>
              <a:buNone/>
            </a:pPr>
            <a:r>
              <a:rPr b="1" lang="en-US" sz="4400">
                <a:solidFill>
                  <a:schemeClr val="dk1"/>
                </a:solidFill>
                <a:latin typeface="Open Sans"/>
                <a:ea typeface="Open Sans"/>
                <a:cs typeface="Open Sans"/>
                <a:sym typeface="Open Sans"/>
              </a:rPr>
              <a:t>Workplace Safety Concerns cont’d</a:t>
            </a:r>
            <a:endParaRPr>
              <a:solidFill>
                <a:schemeClr val="dk1"/>
              </a:solidFill>
            </a:endParaRPr>
          </a:p>
        </p:txBody>
      </p:sp>
      <p:sp>
        <p:nvSpPr>
          <p:cNvPr id="168" name="Google Shape;168;p19"/>
          <p:cNvSpPr txBox="1"/>
          <p:nvPr/>
        </p:nvSpPr>
        <p:spPr>
          <a:xfrm>
            <a:off x="657125" y="1361154"/>
            <a:ext cx="9144000" cy="4325400"/>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115000"/>
              </a:lnSpc>
              <a:spcBef>
                <a:spcPts val="0"/>
              </a:spcBef>
              <a:spcAft>
                <a:spcPts val="0"/>
              </a:spcAft>
              <a:buClr>
                <a:schemeClr val="dk1"/>
              </a:buClr>
              <a:buSzPts val="2800"/>
              <a:buFont typeface="Arial"/>
              <a:buChar char="•"/>
            </a:pPr>
            <a:r>
              <a:rPr lang="en-US" sz="2800">
                <a:solidFill>
                  <a:schemeClr val="dk1"/>
                </a:solidFill>
                <a:latin typeface="Open Sans"/>
                <a:ea typeface="Open Sans"/>
                <a:cs typeface="Open Sans"/>
                <a:sym typeface="Open Sans"/>
              </a:rPr>
              <a:t>No time to consult with doctors, make safety plans, and receive any additional medical support</a:t>
            </a:r>
            <a:endParaRPr sz="2800">
              <a:solidFill>
                <a:schemeClr val="dk1"/>
              </a:solidFill>
              <a:latin typeface="Open Sans"/>
              <a:ea typeface="Open Sans"/>
              <a:cs typeface="Open Sans"/>
              <a:sym typeface="Open Sans"/>
            </a:endParaRPr>
          </a:p>
          <a:p>
            <a:pPr indent="-228600" lvl="0" marL="228600" marR="0" rtl="0" algn="l">
              <a:lnSpc>
                <a:spcPct val="115000"/>
              </a:lnSpc>
              <a:spcBef>
                <a:spcPts val="0"/>
              </a:spcBef>
              <a:spcAft>
                <a:spcPts val="0"/>
              </a:spcAft>
              <a:buClr>
                <a:schemeClr val="dk1"/>
              </a:buClr>
              <a:buSzPts val="2800"/>
              <a:buFont typeface="Arial"/>
              <a:buChar char="•"/>
            </a:pPr>
            <a:r>
              <a:rPr lang="en-US" sz="2800">
                <a:solidFill>
                  <a:schemeClr val="dk1"/>
                </a:solidFill>
                <a:latin typeface="Open Sans"/>
                <a:ea typeface="Open Sans"/>
                <a:cs typeface="Open Sans"/>
                <a:sym typeface="Open Sans"/>
              </a:rPr>
              <a:t>No time to apply for accommodations</a:t>
            </a:r>
            <a:endParaRPr sz="2800">
              <a:solidFill>
                <a:schemeClr val="dk1"/>
              </a:solidFill>
              <a:latin typeface="Open Sans"/>
              <a:ea typeface="Open Sans"/>
              <a:cs typeface="Open Sans"/>
              <a:sym typeface="Open Sans"/>
            </a:endParaRPr>
          </a:p>
          <a:p>
            <a:pPr indent="-406400" lvl="1" marL="914400" marR="0" rtl="0" algn="l">
              <a:lnSpc>
                <a:spcPct val="115000"/>
              </a:lnSpc>
              <a:spcBef>
                <a:spcPts val="0"/>
              </a:spcBef>
              <a:spcAft>
                <a:spcPts val="0"/>
              </a:spcAft>
              <a:buClr>
                <a:schemeClr val="dk1"/>
              </a:buClr>
              <a:buSzPts val="2800"/>
              <a:buFont typeface="Arial"/>
              <a:buChar char="○"/>
            </a:pPr>
            <a:r>
              <a:rPr lang="en-US" sz="2800">
                <a:solidFill>
                  <a:schemeClr val="dk1"/>
                </a:solidFill>
                <a:latin typeface="Open Sans"/>
                <a:ea typeface="Open Sans"/>
                <a:cs typeface="Open Sans"/>
                <a:sym typeface="Open Sans"/>
              </a:rPr>
              <a:t>Including making arrangements for work that may affect department/colleagues </a:t>
            </a:r>
            <a:endParaRPr>
              <a:solidFill>
                <a:schemeClr val="dk1"/>
              </a:solidFill>
            </a:endParaRPr>
          </a:p>
          <a:p>
            <a:pPr indent="-228600" lvl="0" marL="228600" marR="0" rtl="0" algn="l">
              <a:lnSpc>
                <a:spcPct val="115000"/>
              </a:lnSpc>
              <a:spcBef>
                <a:spcPts val="1000"/>
              </a:spcBef>
              <a:spcAft>
                <a:spcPts val="0"/>
              </a:spcAft>
              <a:buClr>
                <a:schemeClr val="dk1"/>
              </a:buClr>
              <a:buSzPts val="2800"/>
              <a:buFont typeface="Arial"/>
              <a:buChar char="•"/>
            </a:pPr>
            <a:r>
              <a:rPr lang="en-US" sz="2800">
                <a:solidFill>
                  <a:schemeClr val="dk1"/>
                </a:solidFill>
                <a:latin typeface="Open Sans"/>
                <a:ea typeface="Open Sans"/>
                <a:cs typeface="Open Sans"/>
                <a:sym typeface="Open Sans"/>
              </a:rPr>
              <a:t>Admin forbidding anyone from requiring anyone else to wear a mask in their space</a:t>
            </a:r>
            <a:endParaRPr sz="2800">
              <a:solidFill>
                <a:schemeClr val="dk1"/>
              </a:solidFill>
              <a:latin typeface="Open Sans"/>
              <a:ea typeface="Open Sans"/>
              <a:cs typeface="Open Sans"/>
              <a:sym typeface="Open Sans"/>
            </a:endParaRPr>
          </a:p>
        </p:txBody>
      </p:sp>
      <p:pic>
        <p:nvPicPr>
          <p:cNvPr descr="Professional Staff Union logo" id="169" name="Google Shape;169;p19"/>
          <p:cNvPicPr preferRelativeResize="0"/>
          <p:nvPr/>
        </p:nvPicPr>
        <p:blipFill rotWithShape="1">
          <a:blip r:embed="rId4">
            <a:alphaModFix/>
          </a:blip>
          <a:srcRect b="0" l="0" r="0" t="0"/>
          <a:stretch/>
        </p:blipFill>
        <p:spPr>
          <a:xfrm>
            <a:off x="5460600" y="6079018"/>
            <a:ext cx="2344638" cy="644291"/>
          </a:xfrm>
          <a:prstGeom prst="rect">
            <a:avLst/>
          </a:prstGeom>
          <a:noFill/>
          <a:ln>
            <a:noFill/>
          </a:ln>
        </p:spPr>
      </p:pic>
      <p:pic>
        <p:nvPicPr>
          <p:cNvPr id="170" name="Google Shape;170;p19"/>
          <p:cNvPicPr preferRelativeResize="0"/>
          <p:nvPr/>
        </p:nvPicPr>
        <p:blipFill rotWithShape="1">
          <a:blip r:embed="rId5">
            <a:alphaModFix/>
          </a:blip>
          <a:srcRect b="0" l="10059" r="10106" t="0"/>
          <a:stretch/>
        </p:blipFill>
        <p:spPr>
          <a:xfrm>
            <a:off x="8060058" y="6079012"/>
            <a:ext cx="4022042" cy="644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nvSpPr>
        <p:spPr>
          <a:xfrm>
            <a:off x="810750" y="1039100"/>
            <a:ext cx="10570500" cy="98850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3600"/>
              <a:buFont typeface="Open Sans"/>
              <a:buNone/>
            </a:pPr>
            <a:r>
              <a:rPr b="1" lang="en-US" sz="2500">
                <a:solidFill>
                  <a:schemeClr val="lt1"/>
                </a:solidFill>
                <a:latin typeface="Open Sans"/>
                <a:ea typeface="Open Sans"/>
                <a:cs typeface="Open Sans"/>
                <a:sym typeface="Open Sans"/>
              </a:rPr>
              <a:t>There are multiples of the same room to keep the groups smaller</a:t>
            </a:r>
            <a:endParaRPr sz="2500"/>
          </a:p>
        </p:txBody>
      </p:sp>
      <p:pic>
        <p:nvPicPr>
          <p:cNvPr descr="Professional Staff Union logo" id="176" name="Google Shape;176;p20"/>
          <p:cNvPicPr preferRelativeResize="0"/>
          <p:nvPr/>
        </p:nvPicPr>
        <p:blipFill rotWithShape="1">
          <a:blip r:embed="rId3">
            <a:alphaModFix/>
          </a:blip>
          <a:srcRect b="0" l="0" r="0" t="0"/>
          <a:stretch/>
        </p:blipFill>
        <p:spPr>
          <a:xfrm>
            <a:off x="5428350" y="6138455"/>
            <a:ext cx="2344638" cy="644291"/>
          </a:xfrm>
          <a:prstGeom prst="rect">
            <a:avLst/>
          </a:prstGeom>
          <a:noFill/>
          <a:ln>
            <a:noFill/>
          </a:ln>
        </p:spPr>
      </p:pic>
      <p:pic>
        <p:nvPicPr>
          <p:cNvPr id="177" name="Google Shape;177;p20"/>
          <p:cNvPicPr preferRelativeResize="0"/>
          <p:nvPr/>
        </p:nvPicPr>
        <p:blipFill rotWithShape="1">
          <a:blip r:embed="rId4">
            <a:alphaModFix/>
          </a:blip>
          <a:srcRect b="0" l="10059" r="10106" t="0"/>
          <a:stretch/>
        </p:blipFill>
        <p:spPr>
          <a:xfrm>
            <a:off x="8027808" y="6138450"/>
            <a:ext cx="4022042" cy="644300"/>
          </a:xfrm>
          <a:prstGeom prst="rect">
            <a:avLst/>
          </a:prstGeom>
          <a:noFill/>
          <a:ln>
            <a:noFill/>
          </a:ln>
        </p:spPr>
      </p:pic>
      <p:sp>
        <p:nvSpPr>
          <p:cNvPr id="178" name="Google Shape;178;p20"/>
          <p:cNvSpPr txBox="1"/>
          <p:nvPr/>
        </p:nvSpPr>
        <p:spPr>
          <a:xfrm>
            <a:off x="211875" y="524735"/>
            <a:ext cx="10515600" cy="652500"/>
          </a:xfrm>
          <a:prstGeom prst="rect">
            <a:avLst/>
          </a:prstGeom>
          <a:noFill/>
          <a:ln>
            <a:noFill/>
          </a:ln>
        </p:spPr>
        <p:txBody>
          <a:bodyPr anchorCtr="0" anchor="t" bIns="45700" lIns="365750" spcFirstLastPara="1" rIns="365750" wrap="square" tIns="45700">
            <a:noAutofit/>
          </a:bodyPr>
          <a:lstStyle/>
          <a:p>
            <a:pPr indent="0" lvl="0" marL="0" rtl="0" algn="l">
              <a:lnSpc>
                <a:spcPct val="90000"/>
              </a:lnSpc>
              <a:spcBef>
                <a:spcPts val="0"/>
              </a:spcBef>
              <a:spcAft>
                <a:spcPts val="0"/>
              </a:spcAft>
              <a:buNone/>
            </a:pPr>
            <a:r>
              <a:rPr b="1" lang="en-US" sz="5000">
                <a:solidFill>
                  <a:schemeClr val="lt1"/>
                </a:solidFill>
                <a:latin typeface="Open Sans"/>
                <a:ea typeface="Open Sans"/>
                <a:cs typeface="Open Sans"/>
                <a:sym typeface="Open Sans"/>
              </a:rPr>
              <a:t>Breakout Rooms</a:t>
            </a:r>
            <a:endParaRPr b="1" sz="5000">
              <a:solidFill>
                <a:schemeClr val="lt1"/>
              </a:solidFill>
              <a:latin typeface="Open Sans"/>
              <a:ea typeface="Open Sans"/>
              <a:cs typeface="Open Sans"/>
              <a:sym typeface="Open Sans"/>
            </a:endParaRPr>
          </a:p>
        </p:txBody>
      </p:sp>
      <p:sp>
        <p:nvSpPr>
          <p:cNvPr id="179" name="Google Shape;179;p20"/>
          <p:cNvSpPr txBox="1"/>
          <p:nvPr/>
        </p:nvSpPr>
        <p:spPr>
          <a:xfrm>
            <a:off x="1827900" y="4962479"/>
            <a:ext cx="8612400" cy="916800"/>
          </a:xfrm>
          <a:prstGeom prst="rect">
            <a:avLst/>
          </a:prstGeom>
          <a:noFill/>
          <a:ln>
            <a:noFill/>
          </a:ln>
        </p:spPr>
        <p:txBody>
          <a:bodyPr anchorCtr="0" anchor="ctr" bIns="45700" lIns="91425" spcFirstLastPara="1" rIns="91425" wrap="square" tIns="45700">
            <a:normAutofit fontScale="70000" lnSpcReduction="10000"/>
          </a:bodyPr>
          <a:lstStyle/>
          <a:p>
            <a:pPr indent="0" lvl="0" marL="0" marR="0" rtl="0" algn="ctr">
              <a:lnSpc>
                <a:spcPct val="115000"/>
              </a:lnSpc>
              <a:spcBef>
                <a:spcPts val="0"/>
              </a:spcBef>
              <a:spcAft>
                <a:spcPts val="0"/>
              </a:spcAft>
              <a:buClr>
                <a:schemeClr val="lt1"/>
              </a:buClr>
              <a:buSzPct val="100000"/>
              <a:buFont typeface="Open Sans"/>
              <a:buNone/>
            </a:pPr>
            <a:r>
              <a:rPr b="1" lang="en-US" sz="3600">
                <a:solidFill>
                  <a:schemeClr val="lt1"/>
                </a:solidFill>
                <a:latin typeface="Open Sans"/>
                <a:ea typeface="Open Sans"/>
                <a:cs typeface="Open Sans"/>
                <a:sym typeface="Open Sans"/>
              </a:rPr>
              <a:t>There will be guiding questions and a moderator in each group to get the conversation going!</a:t>
            </a:r>
            <a:endParaRPr/>
          </a:p>
        </p:txBody>
      </p:sp>
      <p:grpSp>
        <p:nvGrpSpPr>
          <p:cNvPr id="180" name="Google Shape;180;p20"/>
          <p:cNvGrpSpPr/>
          <p:nvPr/>
        </p:nvGrpSpPr>
        <p:grpSpPr>
          <a:xfrm>
            <a:off x="21325" y="2562525"/>
            <a:ext cx="2925575" cy="2190600"/>
            <a:chOff x="-128300" y="1638025"/>
            <a:chExt cx="2925575" cy="2190600"/>
          </a:xfrm>
        </p:grpSpPr>
        <p:sp>
          <p:nvSpPr>
            <p:cNvPr id="181" name="Google Shape;181;p20"/>
            <p:cNvSpPr/>
            <p:nvPr/>
          </p:nvSpPr>
          <p:spPr>
            <a:xfrm>
              <a:off x="211875" y="1638025"/>
              <a:ext cx="2585400" cy="2190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0"/>
            <p:cNvSpPr txBox="1"/>
            <p:nvPr/>
          </p:nvSpPr>
          <p:spPr>
            <a:xfrm>
              <a:off x="-128300" y="1671325"/>
              <a:ext cx="2797200" cy="2124000"/>
            </a:xfrm>
            <a:prstGeom prst="rect">
              <a:avLst/>
            </a:prstGeom>
            <a:noFill/>
            <a:ln>
              <a:noFill/>
            </a:ln>
          </p:spPr>
          <p:txBody>
            <a:bodyPr anchorCtr="0" anchor="t" bIns="91425" lIns="91425" spcFirstLastPara="1" rIns="91425" wrap="square" tIns="91425">
              <a:spAutoFit/>
            </a:bodyPr>
            <a:lstStyle/>
            <a:p>
              <a:pPr indent="0" lvl="0" marL="457200" rtl="0" algn="ctr">
                <a:spcBef>
                  <a:spcPts val="0"/>
                </a:spcBef>
                <a:spcAft>
                  <a:spcPts val="2000"/>
                </a:spcAft>
                <a:buNone/>
              </a:pPr>
              <a:r>
                <a:rPr lang="en-US" sz="1800">
                  <a:solidFill>
                    <a:schemeClr val="dk1"/>
                  </a:solidFill>
                  <a:latin typeface="Open Sans"/>
                  <a:ea typeface="Open Sans"/>
                  <a:cs typeface="Open Sans"/>
                  <a:sym typeface="Open Sans"/>
                </a:rPr>
                <a:t>Have very personal concerns about the mask mandate being dropped, </a:t>
              </a:r>
              <a:r>
                <a:rPr b="1" lang="en-US" sz="1800">
                  <a:solidFill>
                    <a:schemeClr val="dk1"/>
                  </a:solidFill>
                  <a:latin typeface="Open Sans"/>
                  <a:ea typeface="Open Sans"/>
                  <a:cs typeface="Open Sans"/>
                  <a:sym typeface="Open Sans"/>
                </a:rPr>
                <a:t>not interested in sharing with those that don’t</a:t>
              </a:r>
              <a:endParaRPr sz="1800"/>
            </a:p>
          </p:txBody>
        </p:sp>
      </p:grpSp>
      <p:grpSp>
        <p:nvGrpSpPr>
          <p:cNvPr id="183" name="Google Shape;183;p20"/>
          <p:cNvGrpSpPr/>
          <p:nvPr/>
        </p:nvGrpSpPr>
        <p:grpSpPr>
          <a:xfrm>
            <a:off x="2978417" y="2562525"/>
            <a:ext cx="2925575" cy="2190600"/>
            <a:chOff x="2797275" y="1708371"/>
            <a:chExt cx="2925575" cy="2190600"/>
          </a:xfrm>
        </p:grpSpPr>
        <p:sp>
          <p:nvSpPr>
            <p:cNvPr id="184" name="Google Shape;184;p20"/>
            <p:cNvSpPr/>
            <p:nvPr/>
          </p:nvSpPr>
          <p:spPr>
            <a:xfrm>
              <a:off x="3137450" y="1708371"/>
              <a:ext cx="2585400" cy="2190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0"/>
            <p:cNvSpPr txBox="1"/>
            <p:nvPr/>
          </p:nvSpPr>
          <p:spPr>
            <a:xfrm>
              <a:off x="2797275" y="1849038"/>
              <a:ext cx="2797200" cy="1847100"/>
            </a:xfrm>
            <a:prstGeom prst="rect">
              <a:avLst/>
            </a:prstGeom>
            <a:noFill/>
            <a:ln>
              <a:noFill/>
            </a:ln>
          </p:spPr>
          <p:txBody>
            <a:bodyPr anchorCtr="0" anchor="t" bIns="91425" lIns="91425" spcFirstLastPara="1" rIns="91425" wrap="square" tIns="91425">
              <a:spAutoFit/>
            </a:bodyPr>
            <a:lstStyle/>
            <a:p>
              <a:pPr indent="0" lvl="0" marL="457200" rtl="0" algn="ctr">
                <a:spcBef>
                  <a:spcPts val="0"/>
                </a:spcBef>
                <a:spcAft>
                  <a:spcPts val="2000"/>
                </a:spcAft>
                <a:buNone/>
              </a:pPr>
              <a:r>
                <a:rPr lang="en-US" sz="1800">
                  <a:solidFill>
                    <a:schemeClr val="dk1"/>
                  </a:solidFill>
                  <a:latin typeface="Open Sans"/>
                  <a:ea typeface="Open Sans"/>
                  <a:cs typeface="Open Sans"/>
                  <a:sym typeface="Open Sans"/>
                </a:rPr>
                <a:t>Less concerned about ending the mandate, but </a:t>
              </a:r>
              <a:r>
                <a:rPr b="1" lang="en-US" sz="1800">
                  <a:solidFill>
                    <a:schemeClr val="dk1"/>
                  </a:solidFill>
                  <a:latin typeface="Open Sans"/>
                  <a:ea typeface="Open Sans"/>
                  <a:cs typeface="Open Sans"/>
                  <a:sym typeface="Open Sans"/>
                </a:rPr>
                <a:t>concerned about how it was done</a:t>
              </a:r>
              <a:r>
                <a:rPr lang="en-US" sz="1800">
                  <a:solidFill>
                    <a:schemeClr val="dk1"/>
                  </a:solidFill>
                  <a:latin typeface="Open Sans"/>
                  <a:ea typeface="Open Sans"/>
                  <a:cs typeface="Open Sans"/>
                  <a:sym typeface="Open Sans"/>
                </a:rPr>
                <a:t> by management</a:t>
              </a:r>
              <a:endParaRPr sz="1800">
                <a:solidFill>
                  <a:schemeClr val="dk1"/>
                </a:solidFill>
              </a:endParaRPr>
            </a:p>
          </p:txBody>
        </p:sp>
      </p:grpSp>
      <p:grpSp>
        <p:nvGrpSpPr>
          <p:cNvPr id="186" name="Google Shape;186;p20"/>
          <p:cNvGrpSpPr/>
          <p:nvPr/>
        </p:nvGrpSpPr>
        <p:grpSpPr>
          <a:xfrm>
            <a:off x="5935508" y="2562525"/>
            <a:ext cx="2919450" cy="2190600"/>
            <a:chOff x="8136325" y="1708375"/>
            <a:chExt cx="2919450" cy="2190600"/>
          </a:xfrm>
        </p:grpSpPr>
        <p:sp>
          <p:nvSpPr>
            <p:cNvPr id="187" name="Google Shape;187;p20"/>
            <p:cNvSpPr/>
            <p:nvPr/>
          </p:nvSpPr>
          <p:spPr>
            <a:xfrm>
              <a:off x="8470375" y="1708375"/>
              <a:ext cx="2585400" cy="2190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0"/>
            <p:cNvSpPr txBox="1"/>
            <p:nvPr/>
          </p:nvSpPr>
          <p:spPr>
            <a:xfrm>
              <a:off x="8136325" y="1924525"/>
              <a:ext cx="2797200" cy="1847100"/>
            </a:xfrm>
            <a:prstGeom prst="rect">
              <a:avLst/>
            </a:prstGeom>
            <a:noFill/>
            <a:ln>
              <a:noFill/>
            </a:ln>
          </p:spPr>
          <p:txBody>
            <a:bodyPr anchorCtr="0" anchor="t" bIns="91425" lIns="91425" spcFirstLastPara="1" rIns="91425" wrap="square" tIns="91425">
              <a:spAutoFit/>
            </a:bodyPr>
            <a:lstStyle/>
            <a:p>
              <a:pPr indent="0" lvl="0" marL="457200" rtl="0" algn="ctr">
                <a:spcBef>
                  <a:spcPts val="0"/>
                </a:spcBef>
                <a:spcAft>
                  <a:spcPts val="2000"/>
                </a:spcAft>
                <a:buNone/>
              </a:pPr>
              <a:r>
                <a:rPr lang="en-US" sz="1800">
                  <a:solidFill>
                    <a:schemeClr val="dk1"/>
                  </a:solidFill>
                  <a:latin typeface="Open Sans"/>
                  <a:ea typeface="Open Sans"/>
                  <a:cs typeface="Open Sans"/>
                  <a:sym typeface="Open Sans"/>
                </a:rPr>
                <a:t>Allies interested in </a:t>
              </a:r>
              <a:r>
                <a:rPr b="1" lang="en-US" sz="1800">
                  <a:solidFill>
                    <a:schemeClr val="dk1"/>
                  </a:solidFill>
                  <a:latin typeface="Open Sans"/>
                  <a:ea typeface="Open Sans"/>
                  <a:cs typeface="Open Sans"/>
                  <a:sym typeface="Open Sans"/>
                </a:rPr>
                <a:t>showing solidarity</a:t>
              </a:r>
              <a:r>
                <a:rPr lang="en-US" sz="1800">
                  <a:solidFill>
                    <a:schemeClr val="dk1"/>
                  </a:solidFill>
                  <a:latin typeface="Open Sans"/>
                  <a:ea typeface="Open Sans"/>
                  <a:cs typeface="Open Sans"/>
                  <a:sym typeface="Open Sans"/>
                </a:rPr>
                <a:t> and members with personal stories </a:t>
              </a:r>
              <a:r>
                <a:rPr b="1" lang="en-US" sz="1800">
                  <a:solidFill>
                    <a:schemeClr val="dk1"/>
                  </a:solidFill>
                  <a:latin typeface="Open Sans"/>
                  <a:ea typeface="Open Sans"/>
                  <a:cs typeface="Open Sans"/>
                  <a:sym typeface="Open Sans"/>
                </a:rPr>
                <a:t>interested in sharing</a:t>
              </a:r>
              <a:endParaRPr b="1" sz="1800">
                <a:solidFill>
                  <a:schemeClr val="dk1"/>
                </a:solidFill>
              </a:endParaRPr>
            </a:p>
          </p:txBody>
        </p:sp>
      </p:grpSp>
      <p:grpSp>
        <p:nvGrpSpPr>
          <p:cNvPr id="189" name="Google Shape;189;p20"/>
          <p:cNvGrpSpPr/>
          <p:nvPr/>
        </p:nvGrpSpPr>
        <p:grpSpPr>
          <a:xfrm>
            <a:off x="8886475" y="2562525"/>
            <a:ext cx="2979375" cy="2190600"/>
            <a:chOff x="7909375" y="1512038"/>
            <a:chExt cx="2979375" cy="2190600"/>
          </a:xfrm>
        </p:grpSpPr>
        <p:sp>
          <p:nvSpPr>
            <p:cNvPr id="190" name="Google Shape;190;p20"/>
            <p:cNvSpPr/>
            <p:nvPr/>
          </p:nvSpPr>
          <p:spPr>
            <a:xfrm>
              <a:off x="8303350" y="1512038"/>
              <a:ext cx="2585400" cy="2190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0"/>
            <p:cNvSpPr txBox="1"/>
            <p:nvPr/>
          </p:nvSpPr>
          <p:spPr>
            <a:xfrm>
              <a:off x="7909375" y="1960838"/>
              <a:ext cx="2797200" cy="1293000"/>
            </a:xfrm>
            <a:prstGeom prst="rect">
              <a:avLst/>
            </a:prstGeom>
            <a:noFill/>
            <a:ln>
              <a:noFill/>
            </a:ln>
          </p:spPr>
          <p:txBody>
            <a:bodyPr anchorCtr="0" anchor="t" bIns="91425" lIns="91425" spcFirstLastPara="1" rIns="91425" wrap="square" tIns="91425">
              <a:spAutoFit/>
            </a:bodyPr>
            <a:lstStyle/>
            <a:p>
              <a:pPr indent="0" lvl="0" marL="457200" rtl="0" algn="ctr">
                <a:spcBef>
                  <a:spcPts val="0"/>
                </a:spcBef>
                <a:spcAft>
                  <a:spcPts val="2000"/>
                </a:spcAft>
                <a:buNone/>
              </a:pPr>
              <a:r>
                <a:rPr lang="en-US" sz="1800">
                  <a:solidFill>
                    <a:schemeClr val="dk1"/>
                  </a:solidFill>
                  <a:latin typeface="Open Sans"/>
                  <a:ea typeface="Open Sans"/>
                  <a:cs typeface="Open Sans"/>
                  <a:sym typeface="Open Sans"/>
                </a:rPr>
                <a:t>Interested in sharing </a:t>
              </a:r>
              <a:r>
                <a:rPr b="1" lang="en-US" sz="1800">
                  <a:solidFill>
                    <a:schemeClr val="dk1"/>
                  </a:solidFill>
                  <a:latin typeface="Open Sans"/>
                  <a:ea typeface="Open Sans"/>
                  <a:cs typeface="Open Sans"/>
                  <a:sym typeface="Open Sans"/>
                </a:rPr>
                <a:t>written </a:t>
              </a:r>
              <a:r>
                <a:rPr lang="en-US" sz="1800">
                  <a:solidFill>
                    <a:schemeClr val="dk1"/>
                  </a:solidFill>
                  <a:latin typeface="Open Sans"/>
                  <a:ea typeface="Open Sans"/>
                  <a:cs typeface="Open Sans"/>
                  <a:sym typeface="Open Sans"/>
                </a:rPr>
                <a:t>information and reflections</a:t>
              </a:r>
              <a:endParaRPr b="1" sz="1800">
                <a:solidFill>
                  <a:schemeClr val="dk1"/>
                </a:solidFill>
              </a:endParaRPr>
            </a:p>
          </p:txBody>
        </p:sp>
      </p:grpSp>
      <p:sp>
        <p:nvSpPr>
          <p:cNvPr id="192" name="Google Shape;192;p20"/>
          <p:cNvSpPr txBox="1"/>
          <p:nvPr/>
        </p:nvSpPr>
        <p:spPr>
          <a:xfrm>
            <a:off x="464113" y="2027600"/>
            <a:ext cx="23448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2400">
                <a:solidFill>
                  <a:schemeClr val="lt1"/>
                </a:solidFill>
                <a:latin typeface="Open Sans"/>
                <a:ea typeface="Open Sans"/>
                <a:cs typeface="Open Sans"/>
                <a:sym typeface="Open Sans"/>
              </a:rPr>
              <a:t>Group Type 1</a:t>
            </a:r>
            <a:endParaRPr b="1" sz="2400">
              <a:solidFill>
                <a:schemeClr val="lt1"/>
              </a:solidFill>
              <a:latin typeface="Open Sans"/>
              <a:ea typeface="Open Sans"/>
              <a:cs typeface="Open Sans"/>
              <a:sym typeface="Open Sans"/>
            </a:endParaRPr>
          </a:p>
        </p:txBody>
      </p:sp>
      <p:sp>
        <p:nvSpPr>
          <p:cNvPr id="193" name="Google Shape;193;p20"/>
          <p:cNvSpPr txBox="1"/>
          <p:nvPr/>
        </p:nvSpPr>
        <p:spPr>
          <a:xfrm>
            <a:off x="3409063" y="2027600"/>
            <a:ext cx="23448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2400">
                <a:solidFill>
                  <a:schemeClr val="lt1"/>
                </a:solidFill>
                <a:latin typeface="Open Sans"/>
                <a:ea typeface="Open Sans"/>
                <a:cs typeface="Open Sans"/>
                <a:sym typeface="Open Sans"/>
              </a:rPr>
              <a:t>Group Type 2</a:t>
            </a:r>
            <a:endParaRPr b="1" sz="2400">
              <a:solidFill>
                <a:schemeClr val="lt1"/>
              </a:solidFill>
              <a:latin typeface="Open Sans"/>
              <a:ea typeface="Open Sans"/>
              <a:cs typeface="Open Sans"/>
              <a:sym typeface="Open Sans"/>
            </a:endParaRPr>
          </a:p>
        </p:txBody>
      </p:sp>
      <p:sp>
        <p:nvSpPr>
          <p:cNvPr id="194" name="Google Shape;194;p20"/>
          <p:cNvSpPr txBox="1"/>
          <p:nvPr/>
        </p:nvSpPr>
        <p:spPr>
          <a:xfrm>
            <a:off x="6354013" y="2027600"/>
            <a:ext cx="23448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2400">
                <a:solidFill>
                  <a:schemeClr val="lt1"/>
                </a:solidFill>
                <a:latin typeface="Open Sans"/>
                <a:ea typeface="Open Sans"/>
                <a:cs typeface="Open Sans"/>
                <a:sym typeface="Open Sans"/>
              </a:rPr>
              <a:t>Group Type 3</a:t>
            </a:r>
            <a:endParaRPr b="1" sz="2400">
              <a:solidFill>
                <a:schemeClr val="lt1"/>
              </a:solidFill>
              <a:latin typeface="Open Sans"/>
              <a:ea typeface="Open Sans"/>
              <a:cs typeface="Open Sans"/>
              <a:sym typeface="Open Sans"/>
            </a:endParaRPr>
          </a:p>
        </p:txBody>
      </p:sp>
      <p:sp>
        <p:nvSpPr>
          <p:cNvPr id="195" name="Google Shape;195;p20"/>
          <p:cNvSpPr txBox="1"/>
          <p:nvPr/>
        </p:nvSpPr>
        <p:spPr>
          <a:xfrm>
            <a:off x="9476563" y="2027600"/>
            <a:ext cx="23448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2400">
                <a:solidFill>
                  <a:schemeClr val="lt1"/>
                </a:solidFill>
                <a:latin typeface="Open Sans"/>
                <a:ea typeface="Open Sans"/>
                <a:cs typeface="Open Sans"/>
                <a:sym typeface="Open Sans"/>
              </a:rPr>
              <a:t>Group Type 4</a:t>
            </a:r>
            <a:endParaRPr b="1" sz="2400">
              <a:solidFill>
                <a:schemeClr val="lt1"/>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1"/>
          <p:cNvSpPr txBox="1"/>
          <p:nvPr/>
        </p:nvSpPr>
        <p:spPr>
          <a:xfrm>
            <a:off x="810750" y="1516175"/>
            <a:ext cx="10570500" cy="98850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3600"/>
              <a:buFont typeface="Open Sans"/>
              <a:buNone/>
            </a:pPr>
            <a:r>
              <a:rPr b="1" lang="en-US" sz="2900">
                <a:solidFill>
                  <a:schemeClr val="lt1"/>
                </a:solidFill>
                <a:latin typeface="Open Sans"/>
                <a:ea typeface="Open Sans"/>
                <a:cs typeface="Open Sans"/>
                <a:sym typeface="Open Sans"/>
              </a:rPr>
              <a:t>Take the next 5 minutes to look at the other Jamboards</a:t>
            </a:r>
            <a:endParaRPr sz="2900"/>
          </a:p>
        </p:txBody>
      </p:sp>
      <p:pic>
        <p:nvPicPr>
          <p:cNvPr descr="Professional Staff Union logo" id="201" name="Google Shape;201;p21"/>
          <p:cNvPicPr preferRelativeResize="0"/>
          <p:nvPr/>
        </p:nvPicPr>
        <p:blipFill rotWithShape="1">
          <a:blip r:embed="rId3">
            <a:alphaModFix/>
          </a:blip>
          <a:srcRect b="0" l="0" r="0" t="0"/>
          <a:stretch/>
        </p:blipFill>
        <p:spPr>
          <a:xfrm>
            <a:off x="5428350" y="6138455"/>
            <a:ext cx="2344638" cy="644291"/>
          </a:xfrm>
          <a:prstGeom prst="rect">
            <a:avLst/>
          </a:prstGeom>
          <a:noFill/>
          <a:ln>
            <a:noFill/>
          </a:ln>
        </p:spPr>
      </p:pic>
      <p:pic>
        <p:nvPicPr>
          <p:cNvPr id="202" name="Google Shape;202;p21"/>
          <p:cNvPicPr preferRelativeResize="0"/>
          <p:nvPr/>
        </p:nvPicPr>
        <p:blipFill rotWithShape="1">
          <a:blip r:embed="rId4">
            <a:alphaModFix/>
          </a:blip>
          <a:srcRect b="0" l="10059" r="10106" t="0"/>
          <a:stretch/>
        </p:blipFill>
        <p:spPr>
          <a:xfrm>
            <a:off x="8027808" y="6138450"/>
            <a:ext cx="4022042" cy="644300"/>
          </a:xfrm>
          <a:prstGeom prst="rect">
            <a:avLst/>
          </a:prstGeom>
          <a:noFill/>
          <a:ln>
            <a:noFill/>
          </a:ln>
        </p:spPr>
      </p:pic>
      <p:sp>
        <p:nvSpPr>
          <p:cNvPr id="203" name="Google Shape;203;p21"/>
          <p:cNvSpPr txBox="1"/>
          <p:nvPr/>
        </p:nvSpPr>
        <p:spPr>
          <a:xfrm>
            <a:off x="211875" y="524735"/>
            <a:ext cx="10515600" cy="652500"/>
          </a:xfrm>
          <a:prstGeom prst="rect">
            <a:avLst/>
          </a:prstGeom>
          <a:noFill/>
          <a:ln>
            <a:noFill/>
          </a:ln>
        </p:spPr>
        <p:txBody>
          <a:bodyPr anchorCtr="0" anchor="t" bIns="45700" lIns="365750" spcFirstLastPara="1" rIns="365750" wrap="square" tIns="45700">
            <a:noAutofit/>
          </a:bodyPr>
          <a:lstStyle/>
          <a:p>
            <a:pPr indent="0" lvl="0" marL="0" rtl="0" algn="l">
              <a:lnSpc>
                <a:spcPct val="90000"/>
              </a:lnSpc>
              <a:spcBef>
                <a:spcPts val="0"/>
              </a:spcBef>
              <a:spcAft>
                <a:spcPts val="0"/>
              </a:spcAft>
              <a:buNone/>
            </a:pPr>
            <a:r>
              <a:rPr b="1" lang="en-US" sz="5000">
                <a:solidFill>
                  <a:schemeClr val="lt1"/>
                </a:solidFill>
                <a:latin typeface="Open Sans"/>
                <a:ea typeface="Open Sans"/>
                <a:cs typeface="Open Sans"/>
                <a:sym typeface="Open Sans"/>
              </a:rPr>
              <a:t>Review and Reflection</a:t>
            </a:r>
            <a:endParaRPr b="1" sz="5000">
              <a:solidFill>
                <a:schemeClr val="lt1"/>
              </a:solidFill>
              <a:latin typeface="Open Sans"/>
              <a:ea typeface="Open Sans"/>
              <a:cs typeface="Open Sans"/>
              <a:sym typeface="Open Sans"/>
            </a:endParaRPr>
          </a:p>
        </p:txBody>
      </p:sp>
      <p:sp>
        <p:nvSpPr>
          <p:cNvPr id="204" name="Google Shape;204;p21"/>
          <p:cNvSpPr txBox="1"/>
          <p:nvPr/>
        </p:nvSpPr>
        <p:spPr>
          <a:xfrm>
            <a:off x="810750" y="2700500"/>
            <a:ext cx="10570500" cy="2652600"/>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3600"/>
              <a:buFont typeface="Open Sans"/>
              <a:buNone/>
            </a:pPr>
            <a:r>
              <a:rPr b="1" lang="en-US" sz="3600">
                <a:solidFill>
                  <a:schemeClr val="lt1"/>
                </a:solidFill>
                <a:latin typeface="Open Sans"/>
                <a:ea typeface="Open Sans"/>
                <a:cs typeface="Open Sans"/>
                <a:sym typeface="Open Sans"/>
              </a:rPr>
              <a:t>In the zoom chat share your takeaways:</a:t>
            </a:r>
            <a:endParaRPr b="1" sz="3600">
              <a:solidFill>
                <a:schemeClr val="lt1"/>
              </a:solidFill>
              <a:latin typeface="Open Sans"/>
              <a:ea typeface="Open Sans"/>
              <a:cs typeface="Open Sans"/>
              <a:sym typeface="Open Sans"/>
            </a:endParaRPr>
          </a:p>
          <a:p>
            <a:pPr indent="0" lvl="0" marL="0" marR="0" rtl="0" algn="ctr">
              <a:lnSpc>
                <a:spcPct val="90000"/>
              </a:lnSpc>
              <a:spcBef>
                <a:spcPts val="0"/>
              </a:spcBef>
              <a:spcAft>
                <a:spcPts val="0"/>
              </a:spcAft>
              <a:buClr>
                <a:schemeClr val="lt1"/>
              </a:buClr>
              <a:buSzPts val="3600"/>
              <a:buFont typeface="Open Sans"/>
              <a:buNone/>
            </a:pPr>
            <a:r>
              <a:rPr lang="en-US" sz="2900">
                <a:solidFill>
                  <a:schemeClr val="lt1"/>
                </a:solidFill>
                <a:latin typeface="Open Sans"/>
                <a:ea typeface="Open Sans"/>
                <a:cs typeface="Open Sans"/>
                <a:sym typeface="Open Sans"/>
              </a:rPr>
              <a:t>Did you learn anything new?</a:t>
            </a:r>
            <a:endParaRPr sz="2900">
              <a:solidFill>
                <a:schemeClr val="lt1"/>
              </a:solidFill>
              <a:latin typeface="Open Sans"/>
              <a:ea typeface="Open Sans"/>
              <a:cs typeface="Open Sans"/>
              <a:sym typeface="Open Sans"/>
            </a:endParaRPr>
          </a:p>
          <a:p>
            <a:pPr indent="0" lvl="0" marL="0" marR="0" rtl="0" algn="ctr">
              <a:lnSpc>
                <a:spcPct val="90000"/>
              </a:lnSpc>
              <a:spcBef>
                <a:spcPts val="0"/>
              </a:spcBef>
              <a:spcAft>
                <a:spcPts val="0"/>
              </a:spcAft>
              <a:buClr>
                <a:schemeClr val="lt1"/>
              </a:buClr>
              <a:buSzPts val="3600"/>
              <a:buFont typeface="Open Sans"/>
              <a:buNone/>
            </a:pPr>
            <a:r>
              <a:rPr lang="en-US" sz="2900">
                <a:solidFill>
                  <a:schemeClr val="lt1"/>
                </a:solidFill>
                <a:latin typeface="Open Sans"/>
                <a:ea typeface="Open Sans"/>
                <a:cs typeface="Open Sans"/>
                <a:sym typeface="Open Sans"/>
              </a:rPr>
              <a:t>What is sticking with you the most?</a:t>
            </a:r>
            <a:endParaRPr sz="2900">
              <a:solidFill>
                <a:schemeClr val="lt1"/>
              </a:solidFill>
              <a:latin typeface="Open Sans"/>
              <a:ea typeface="Open Sans"/>
              <a:cs typeface="Open Sans"/>
              <a:sym typeface="Open Sans"/>
            </a:endParaRPr>
          </a:p>
          <a:p>
            <a:pPr indent="0" lvl="0" marL="0" marR="0" rtl="0" algn="ctr">
              <a:lnSpc>
                <a:spcPct val="90000"/>
              </a:lnSpc>
              <a:spcBef>
                <a:spcPts val="0"/>
              </a:spcBef>
              <a:spcAft>
                <a:spcPts val="0"/>
              </a:spcAft>
              <a:buClr>
                <a:schemeClr val="lt1"/>
              </a:buClr>
              <a:buSzPts val="3600"/>
              <a:buFont typeface="Open Sans"/>
              <a:buNone/>
            </a:pPr>
            <a:r>
              <a:rPr lang="en-US" sz="2900">
                <a:solidFill>
                  <a:schemeClr val="lt1"/>
                </a:solidFill>
                <a:latin typeface="Open Sans"/>
                <a:ea typeface="Open Sans"/>
                <a:cs typeface="Open Sans"/>
                <a:sym typeface="Open Sans"/>
              </a:rPr>
              <a:t>What next steps do you think are needed?</a:t>
            </a:r>
            <a:endParaRPr sz="2900">
              <a:solidFill>
                <a:schemeClr val="lt1"/>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