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Miles? Solidarity for Ever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Ask participants to rename themselves with pronouns and locals and/or put it in chat.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1b67a88c58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1b67a88c58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1b67a88c58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1b67a88c58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Q&amp;A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76a8cb927_17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276a8cb927_17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276a8cb927_1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276a8cb927_1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1b67a88c58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1b67a88c58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Megan introduce some of the leaders. Remind participants to rename themselves with pronouns and locals. Alysha will spotlight them as introduced.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Leslie (USA President), Nick, Wally, Cindy, Jackie, Henry or Steve, …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Nick–How did we start and what have we done.</a:t>
            </a:r>
            <a:endParaRPr/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"/>
              <a:buChar char="●"/>
            </a:pPr>
            <a:r>
              <a:rPr lang="en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Tuition Bargaining 2015</a:t>
            </a:r>
            <a:endParaRPr sz="1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"/>
              <a:buChar char="●"/>
            </a:pPr>
            <a:r>
              <a:rPr lang="en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PFML Bargaining</a:t>
            </a:r>
            <a:endParaRPr sz="1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"/>
              <a:buChar char="●"/>
            </a:pPr>
            <a:r>
              <a:rPr lang="en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UUU</a:t>
            </a:r>
            <a:endParaRPr sz="1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"/>
              <a:buChar char="●"/>
            </a:pPr>
            <a:r>
              <a:rPr lang="en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Retirement</a:t>
            </a:r>
            <a:endParaRPr sz="1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"/>
              <a:buChar char="●"/>
            </a:pPr>
            <a:r>
              <a:rPr lang="en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Shared Services</a:t>
            </a:r>
            <a:endParaRPr sz="1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"/>
              <a:buChar char="●"/>
            </a:pPr>
            <a:r>
              <a:rPr lang="en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Working on comparing contracts and organizing with the different UMass Labor Extension programs</a:t>
            </a:r>
            <a:endParaRPr sz="1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"/>
              <a:buChar char="●"/>
            </a:pPr>
            <a:r>
              <a:rPr lang="en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Meeting throughout bargaining in this round</a:t>
            </a:r>
            <a:endParaRPr sz="1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Steve–Why are we meeting here? Because we are about to go into our next round of bargaining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1b67a88c5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1b67a88c5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Jackie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1b67a88c58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1b67a88c58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bargaining platform?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Cindy–Our bargaining platform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1b67a88c58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1b67a88c58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don’t see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1b67a88c58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1b67a88c5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Wally and Nick and Jackie–5 minutes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Create a Classified Staff Bill of Rights–Bargaining platform in disguise? Very successful approach based on the MTA’s ESP Bill of Rights. Get politicians, sibling locals, trustees, and other allies to endorse.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Set and Attend Meetings with Statewide Union Leaders–AFSCME, AFT, MTA, Mass. AFL-CIO, Jobs With Justice, Central Labor Councils, PHENOM?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Meetings with Legislators? Bring the bill of rights?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Meetings with UMass leaders?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CAT team for this purpose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Organize a rally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Be on a team for communication bargaining proposals to the coalition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Finalize a platform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1b67a88c58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1b67a88c58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200" y="584650"/>
            <a:ext cx="4816936" cy="271264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266050" y="3297300"/>
            <a:ext cx="8311800" cy="18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chemeClr val="lt1"/>
                </a:solidFill>
                <a:highlight>
                  <a:schemeClr val="dk1"/>
                </a:highlight>
                <a:latin typeface="Impact"/>
                <a:ea typeface="Impact"/>
                <a:cs typeface="Impact"/>
                <a:sym typeface="Impact"/>
              </a:rPr>
              <a:t>UMASS Unions United Classified Coalition</a:t>
            </a:r>
            <a:endParaRPr sz="3700">
              <a:solidFill>
                <a:schemeClr val="lt1"/>
              </a:solidFill>
              <a:highlight>
                <a:schemeClr val="dk1"/>
              </a:highlight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chemeClr val="lt1"/>
                </a:solidFill>
                <a:highlight>
                  <a:schemeClr val="dk1"/>
                </a:highlight>
                <a:latin typeface="Impact"/>
                <a:ea typeface="Impact"/>
                <a:cs typeface="Impact"/>
                <a:sym typeface="Impact"/>
              </a:rPr>
              <a:t>Town Hall Zoom Meeting</a:t>
            </a:r>
            <a:endParaRPr sz="3700">
              <a:solidFill>
                <a:schemeClr val="lt1"/>
              </a:solidFill>
              <a:highlight>
                <a:schemeClr val="dk1"/>
              </a:highlight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chemeClr val="lt1"/>
                </a:solidFill>
                <a:highlight>
                  <a:schemeClr val="dk1"/>
                </a:highlight>
                <a:latin typeface="Impact"/>
                <a:ea typeface="Impact"/>
                <a:cs typeface="Impact"/>
                <a:sym typeface="Impact"/>
              </a:rPr>
              <a:t>May 5, 2022 @5PM</a:t>
            </a:r>
            <a:endParaRPr sz="1800">
              <a:solidFill>
                <a:schemeClr val="lt1"/>
              </a:solidFill>
              <a:highlight>
                <a:schemeClr val="dk1"/>
              </a:highlight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5635300" y="584650"/>
            <a:ext cx="2942700" cy="2047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5635300" y="618950"/>
            <a:ext cx="3079500" cy="20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50505"/>
                </a:solidFill>
                <a:highlight>
                  <a:schemeClr val="lt1"/>
                </a:highlight>
              </a:rPr>
              <a:t>AFSCME Local 507 (Dartmouth)           </a:t>
            </a:r>
            <a:endParaRPr sz="1200">
              <a:solidFill>
                <a:srgbClr val="050505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50505"/>
                </a:solidFill>
                <a:highlight>
                  <a:schemeClr val="lt1"/>
                </a:highlight>
              </a:rPr>
              <a:t>AFSCME Local 1776 (Amherst)</a:t>
            </a:r>
            <a:endParaRPr sz="1200">
              <a:solidFill>
                <a:srgbClr val="050505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50505"/>
                </a:solidFill>
                <a:highlight>
                  <a:schemeClr val="lt1"/>
                </a:highlight>
              </a:rPr>
              <a:t>AFSCME Local 2616 (Med School)</a:t>
            </a:r>
            <a:endParaRPr sz="1200">
              <a:solidFill>
                <a:srgbClr val="050505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50505"/>
                </a:solidFill>
                <a:highlight>
                  <a:schemeClr val="lt1"/>
                </a:highlight>
              </a:rPr>
              <a:t>AFT Maintainers Local 6350 (Dartmouth)</a:t>
            </a:r>
            <a:endParaRPr sz="1200">
              <a:solidFill>
                <a:srgbClr val="050505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50505"/>
                </a:solidFill>
                <a:highlight>
                  <a:schemeClr val="lt1"/>
                </a:highlight>
              </a:rPr>
              <a:t>CSU/MTA/NEA (Boston)</a:t>
            </a:r>
            <a:endParaRPr sz="1200">
              <a:solidFill>
                <a:srgbClr val="050505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50505"/>
                </a:solidFill>
                <a:highlight>
                  <a:schemeClr val="lt1"/>
                </a:highlight>
              </a:rPr>
              <a:t>CTU/MTA/NEA (Lowell)</a:t>
            </a:r>
            <a:endParaRPr sz="1200">
              <a:solidFill>
                <a:srgbClr val="050505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50505"/>
                </a:solidFill>
                <a:highlight>
                  <a:schemeClr val="lt1"/>
                </a:highlight>
              </a:rPr>
              <a:t>MTU/MTA/NEA (Lowell)</a:t>
            </a:r>
            <a:endParaRPr sz="1200">
              <a:solidFill>
                <a:srgbClr val="050505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50505"/>
                </a:solidFill>
                <a:highlight>
                  <a:schemeClr val="lt1"/>
                </a:highlight>
              </a:rPr>
              <a:t>PSU Unit B/MTA/NEA (Amherst)</a:t>
            </a:r>
            <a:endParaRPr sz="1200">
              <a:solidFill>
                <a:srgbClr val="050505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50505"/>
                </a:solidFill>
                <a:highlight>
                  <a:schemeClr val="lt1"/>
                </a:highlight>
              </a:rPr>
              <a:t>SHARE (Med School)</a:t>
            </a:r>
            <a:endParaRPr sz="1200">
              <a:solidFill>
                <a:srgbClr val="050505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50505"/>
                </a:solidFill>
                <a:highlight>
                  <a:schemeClr val="lt1"/>
                </a:highlight>
              </a:rPr>
              <a:t>USA/MTA/NEA (</a:t>
            </a:r>
            <a:r>
              <a:rPr lang="en" sz="1300">
                <a:solidFill>
                  <a:srgbClr val="050505"/>
                </a:solidFill>
                <a:highlight>
                  <a:schemeClr val="lt1"/>
                </a:highlight>
              </a:rPr>
              <a:t>Amherst)</a:t>
            </a:r>
            <a:endParaRPr sz="11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Poll #3:</a:t>
            </a:r>
            <a:r>
              <a:rPr lang="en"/>
              <a:t> I’d be willing to advance the mission by…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300">
                <a:highlight>
                  <a:srgbClr val="FFFFFF"/>
                </a:highlight>
              </a:rPr>
              <a:t>As a member</a:t>
            </a:r>
            <a:r>
              <a:rPr lang="en">
                <a:highlight>
                  <a:srgbClr val="FFFFFF"/>
                </a:highlight>
              </a:rPr>
              <a:t>: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highlight>
                  <a:srgbClr val="FFFFFF"/>
                </a:highlight>
              </a:rPr>
              <a:t>phone calling, talking to 10 coworkers, be on a Contract Action Team (CAT), wear a button, post a sign in my office or work area, attend a rally or hold signs at activities, help organize events, make signs or help with logos/signage, post on social media, use the Zoom background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300"/>
              <a:t>As a local or chapter?</a:t>
            </a:r>
            <a:endParaRPr b="1" sz="23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2" name="Google Shape;15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3" y="0"/>
            <a:ext cx="9133496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311700" y="1052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Meeting Norms</a:t>
            </a:r>
            <a:endParaRPr/>
          </a:p>
        </p:txBody>
      </p:sp>
      <p:sp>
        <p:nvSpPr>
          <p:cNvPr id="95" name="Google Shape;95;p14"/>
          <p:cNvSpPr txBox="1"/>
          <p:nvPr/>
        </p:nvSpPr>
        <p:spPr>
          <a:xfrm>
            <a:off x="693344" y="1399643"/>
            <a:ext cx="7757400" cy="5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Y</a:t>
            </a:r>
            <a:r>
              <a:rPr b="1" i="0" lang="en" sz="19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our mic has been muted by the meeting </a:t>
            </a:r>
            <a:r>
              <a:rPr b="1" lang="en"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host</a:t>
            </a:r>
            <a:r>
              <a:rPr b="1" i="0" lang="en" sz="19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. </a:t>
            </a:r>
            <a:endParaRPr sz="9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Please help us by being mindful of keeping your mic muted when not in use.</a:t>
            </a:r>
            <a:r>
              <a:rPr i="0" lang="en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9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521400" y="2589631"/>
            <a:ext cx="8101200" cy="5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9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Please hold questions in the chat until </a:t>
            </a:r>
            <a:r>
              <a:rPr b="1" lang="en"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we reach the interactive portion</a:t>
            </a:r>
            <a:r>
              <a:rPr b="1" i="0" lang="en" sz="19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. </a:t>
            </a:r>
            <a:endParaRPr sz="9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This is so that you and others can focus on the presentation rather than 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a busy chat</a:t>
            </a:r>
            <a:r>
              <a:rPr i="0" lang="en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9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1013100" y="3276275"/>
            <a:ext cx="7117800" cy="5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9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We will be using the raise hand and </a:t>
            </a:r>
            <a:r>
              <a:rPr b="1" lang="en"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polls </a:t>
            </a:r>
            <a:r>
              <a:rPr b="1" i="0" lang="en" sz="19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functions during </a:t>
            </a:r>
            <a:r>
              <a:rPr b="1" lang="en"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some parts of the meeting</a:t>
            </a:r>
            <a:r>
              <a:rPr b="1" i="0" lang="en" sz="19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9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Please take some time to locate th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ose</a:t>
            </a:r>
            <a:r>
              <a:rPr i="0" lang="en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feature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in the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reactions pop up window.</a:t>
            </a:r>
            <a:endParaRPr i="0" sz="1300" u="none" cap="none" strike="noStrike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693344" y="713000"/>
            <a:ext cx="7757400" cy="5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This meeting is for U</a:t>
            </a:r>
            <a:r>
              <a:rPr b="1" lang="en"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Mass Unions United </a:t>
            </a:r>
            <a:r>
              <a:rPr b="1" lang="en"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Union Members only</a:t>
            </a:r>
            <a:endParaRPr sz="9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If you are not a union member we respectfully ask you to leave</a:t>
            </a:r>
            <a:endParaRPr sz="9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693344" y="2086287"/>
            <a:ext cx="7757400" cy="3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Live transcripts have been enabled</a:t>
            </a:r>
            <a:endParaRPr sz="9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Meeting </a:t>
            </a:r>
            <a:r>
              <a:rPr lang="en"/>
              <a:t>Agenda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311700" y="1017800"/>
            <a:ext cx="8520600" cy="35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36550" lvl="0" marL="1371600" rtl="0" algn="l">
              <a:spcBef>
                <a:spcPts val="0"/>
              </a:spcBef>
              <a:spcAft>
                <a:spcPts val="0"/>
              </a:spcAft>
              <a:buSzPct val="66666"/>
              <a:buAutoNum type="arabicPeriod"/>
            </a:pPr>
            <a:r>
              <a:rPr lang="en" sz="3000"/>
              <a:t>Introductions</a:t>
            </a:r>
            <a:endParaRPr sz="3000"/>
          </a:p>
          <a:p>
            <a:pPr indent="-336550" lvl="0" marL="1371600" rtl="0" algn="l">
              <a:spcBef>
                <a:spcPts val="0"/>
              </a:spcBef>
              <a:spcAft>
                <a:spcPts val="0"/>
              </a:spcAft>
              <a:buSzPct val="66666"/>
              <a:buAutoNum type="arabicPeriod"/>
            </a:pPr>
            <a:r>
              <a:rPr lang="en" sz="3000"/>
              <a:t>Background–Why a coalition?</a:t>
            </a:r>
            <a:endParaRPr sz="3000"/>
          </a:p>
          <a:p>
            <a:pPr indent="-336550" lvl="0" marL="1371600" rtl="0" algn="l">
              <a:spcBef>
                <a:spcPts val="0"/>
              </a:spcBef>
              <a:spcAft>
                <a:spcPts val="0"/>
              </a:spcAft>
              <a:buSzPct val="66666"/>
              <a:buAutoNum type="arabicPeriod"/>
            </a:pPr>
            <a:r>
              <a:rPr lang="en" sz="3000"/>
              <a:t>Mission Statement/Key Issues</a:t>
            </a:r>
            <a:endParaRPr sz="3000"/>
          </a:p>
          <a:p>
            <a:pPr indent="-336550" lvl="0" marL="1371600" rtl="0" algn="l">
              <a:spcBef>
                <a:spcPts val="0"/>
              </a:spcBef>
              <a:spcAft>
                <a:spcPts val="0"/>
              </a:spcAft>
              <a:buSzPct val="66666"/>
              <a:buAutoNum type="arabicPeriod"/>
            </a:pPr>
            <a:r>
              <a:rPr lang="en" sz="3000"/>
              <a:t>Bargaining Platform</a:t>
            </a:r>
            <a:endParaRPr sz="3000"/>
          </a:p>
          <a:p>
            <a:pPr indent="-336550" lvl="0" marL="1371600" rtl="0" algn="l">
              <a:spcBef>
                <a:spcPts val="0"/>
              </a:spcBef>
              <a:spcAft>
                <a:spcPts val="0"/>
              </a:spcAft>
              <a:buSzPct val="66666"/>
              <a:buAutoNum type="arabicPeriod"/>
            </a:pPr>
            <a:r>
              <a:rPr lang="en" sz="3000"/>
              <a:t>Next Steps</a:t>
            </a:r>
            <a:endParaRPr sz="3000"/>
          </a:p>
          <a:p>
            <a:pPr indent="-336550" lvl="0" marL="1371600" rtl="0" algn="l">
              <a:spcBef>
                <a:spcPts val="0"/>
              </a:spcBef>
              <a:spcAft>
                <a:spcPts val="0"/>
              </a:spcAft>
              <a:buSzPct val="66666"/>
              <a:buAutoNum type="arabicPeriod"/>
            </a:pPr>
            <a:r>
              <a:rPr lang="en" sz="3000"/>
              <a:t>Join the Coalition</a:t>
            </a:r>
            <a:endParaRPr sz="3000"/>
          </a:p>
          <a:p>
            <a:pPr indent="-336550" lvl="0" marL="1371600" rtl="0" algn="l">
              <a:spcBef>
                <a:spcPts val="0"/>
              </a:spcBef>
              <a:spcAft>
                <a:spcPts val="0"/>
              </a:spcAft>
              <a:buSzPct val="66666"/>
              <a:buAutoNum type="arabicPeriod"/>
            </a:pPr>
            <a:r>
              <a:rPr lang="en" sz="3000"/>
              <a:t>Q&amp;A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type="title"/>
          </p:nvPr>
        </p:nvSpPr>
        <p:spPr>
          <a:xfrm>
            <a:off x="311700" y="410000"/>
            <a:ext cx="8520600" cy="41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Introductions: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5600" lvl="0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lang="en">
                <a:solidFill>
                  <a:schemeClr val="dk2"/>
                </a:solidFill>
              </a:rPr>
              <a:t>Who are We?</a:t>
            </a:r>
            <a:endParaRPr>
              <a:solidFill>
                <a:schemeClr val="dk2"/>
              </a:solidFill>
            </a:endParaRPr>
          </a:p>
          <a:p>
            <a:pPr indent="-355600" lvl="0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lang="en">
                <a:solidFill>
                  <a:schemeClr val="dk2"/>
                </a:solidFill>
              </a:rPr>
              <a:t>How did we get here?</a:t>
            </a:r>
            <a:endParaRPr>
              <a:solidFill>
                <a:schemeClr val="dk2"/>
              </a:solidFill>
            </a:endParaRPr>
          </a:p>
          <a:p>
            <a:pPr indent="-355600" lvl="0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lang="en">
                <a:solidFill>
                  <a:schemeClr val="dk2"/>
                </a:solidFill>
              </a:rPr>
              <a:t>Why are we meeting Today?</a:t>
            </a:r>
            <a:endParaRPr>
              <a:solidFill>
                <a:schemeClr val="dk2"/>
              </a:solidFill>
            </a:endParaRPr>
          </a:p>
          <a:p>
            <a:pPr indent="0" lvl="0" marL="13716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 of the Coalition</a:t>
            </a:r>
            <a:endParaRPr/>
          </a:p>
        </p:txBody>
      </p:sp>
      <p:sp>
        <p:nvSpPr>
          <p:cNvPr id="116" name="Google Shape;116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 Coalition of UMass Unions representing thousands of classified staff across the UMass system working together and fighting for</a:t>
            </a:r>
            <a:endParaRPr sz="20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affordable high quality education,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safe, equitable, and just working and learning conditions for all students and employees,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equal benefits for all UMass employees,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stopping the outsourcing of our jobs, and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opportunities for career growth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Basis For A Bargaining Platform</a:t>
            </a:r>
            <a:endParaRPr/>
          </a:p>
        </p:txBody>
      </p:sp>
      <p:sp>
        <p:nvSpPr>
          <p:cNvPr id="122" name="Google Shape;122;p18"/>
          <p:cNvSpPr txBox="1"/>
          <p:nvPr>
            <p:ph idx="1" type="body"/>
          </p:nvPr>
        </p:nvSpPr>
        <p:spPr>
          <a:xfrm>
            <a:off x="311700" y="9250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What is a bargaining platform?</a:t>
            </a:r>
            <a:endParaRPr b="1" sz="2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Three Key Issues</a:t>
            </a:r>
            <a:endParaRPr b="1" u="sng"/>
          </a:p>
          <a:p>
            <a:pPr indent="-342900" lvl="1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Equity! Minimum standards and benefits between units and with professional staff</a:t>
            </a:r>
            <a:endParaRPr sz="1800"/>
          </a:p>
          <a:p>
            <a:pPr indent="-342900" lvl="1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Full Staffing! No outsourcing/No cc/03/No privatization</a:t>
            </a:r>
            <a:endParaRPr sz="1800"/>
          </a:p>
          <a:p>
            <a:pPr indent="-342900" lvl="1" marL="13716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50505"/>
              </a:buClr>
              <a:buSzPts val="1800"/>
              <a:buAutoNum type="alphaLcPeriod"/>
            </a:pPr>
            <a:r>
              <a:rPr lang="en" sz="1800"/>
              <a:t>Advancement! Opportunities for Promotions/Career growth within the classified s</a:t>
            </a:r>
            <a:r>
              <a:rPr lang="en" sz="1800">
                <a:solidFill>
                  <a:srgbClr val="050505"/>
                </a:solidFill>
              </a:rPr>
              <a:t>taff, Clear job titles that match pay</a:t>
            </a:r>
            <a:endParaRPr sz="1800">
              <a:solidFill>
                <a:srgbClr val="05050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Poll # 1: What issues are most important to you?</a:t>
            </a:r>
            <a:endParaRPr/>
          </a:p>
        </p:txBody>
      </p:sp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311700" y="101780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Stopping outsourcing and the loss of bargaining unit work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Full employment, less out of title work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Better titles and pay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Parity in benefits, especially with professional staff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Workplace safety, including ventilation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Remote work/Flexible schedules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Career ladders and apprenticeships–opportunity and ability to advance career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Dignity and Respect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/>
          <p:nvPr>
            <p:ph type="title"/>
          </p:nvPr>
        </p:nvSpPr>
        <p:spPr>
          <a:xfrm>
            <a:off x="311700" y="1622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134" name="Google Shape;134;p20"/>
          <p:cNvSpPr txBox="1"/>
          <p:nvPr>
            <p:ph idx="1" type="body"/>
          </p:nvPr>
        </p:nvSpPr>
        <p:spPr>
          <a:xfrm>
            <a:off x="392050" y="734725"/>
            <a:ext cx="8520600" cy="358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a Classified Staff Bill of Rights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Set and Attend Meetings with Statewide Union Leaders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Meetings with Legislators?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Meetings with UMass leaders?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Set CAT teams across the campuses for this purpose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Organize rallies and other visibility events to engage communities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Be on a team for communication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Create bargaining proposals to the coalition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Finalize a platform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type="title"/>
          </p:nvPr>
        </p:nvSpPr>
        <p:spPr>
          <a:xfrm>
            <a:off x="311700" y="410000"/>
            <a:ext cx="8520600" cy="135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Poll #2: Are you with us and ready to demand what we deserve?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